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3" r:id="rId6"/>
    <p:sldId id="260" r:id="rId7"/>
    <p:sldId id="258" r:id="rId8"/>
    <p:sldId id="261" r:id="rId9"/>
    <p:sldId id="286" r:id="rId10"/>
    <p:sldId id="287" r:id="rId11"/>
    <p:sldId id="295" r:id="rId12"/>
    <p:sldId id="296" r:id="rId13"/>
    <p:sldId id="297" r:id="rId14"/>
    <p:sldId id="298" r:id="rId15"/>
    <p:sldId id="301" r:id="rId16"/>
    <p:sldId id="302" r:id="rId17"/>
    <p:sldId id="303" r:id="rId18"/>
    <p:sldId id="304" r:id="rId19"/>
    <p:sldId id="305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ED3AC-E10C-4F40-A243-8BD8FEDDEB23}" v="1" dt="2024-05-01T21:12:07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5/1/2024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73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80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47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46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471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944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8698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48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1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t.ca.gov/-/media/dot-media/programs/traffic-operations/documents/census/2021/2021-truck-aadtt-ca.xlsx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50" y="871268"/>
            <a:ext cx="9304106" cy="55968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SD County Indirect Source Rule?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89" y="2527969"/>
            <a:ext cx="5050586" cy="35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 descr="EPA clears California plans to phase out diesel tru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174" y="2527969"/>
            <a:ext cx="5327823" cy="35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 txBox="1">
            <a:spLocks/>
          </p:cNvSpPr>
          <p:nvPr/>
        </p:nvSpPr>
        <p:spPr>
          <a:xfrm>
            <a:off x="1975450" y="1545119"/>
            <a:ext cx="8903825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Seeking to Understand How Warehouses Affect Mobile Source Air Pollution in San Diego- Past, Present, and Future</a:t>
            </a: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05" y="65856"/>
            <a:ext cx="11214100" cy="535531"/>
          </a:xfrm>
        </p:spPr>
        <p:txBody>
          <a:bodyPr/>
          <a:lstStyle/>
          <a:p>
            <a:r>
              <a:rPr lang="en-US" dirty="0" err="1"/>
              <a:t>CalEnviroScreen</a:t>
            </a:r>
            <a:r>
              <a:rPr lang="en-US" dirty="0"/>
              <a:t> and </a:t>
            </a:r>
            <a:r>
              <a:rPr lang="en-US" dirty="0" err="1"/>
              <a:t>CalTrans</a:t>
            </a:r>
            <a:r>
              <a:rPr lang="en-US" dirty="0"/>
              <a:t> Truck Traffic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2" y="517323"/>
            <a:ext cx="10410987" cy="61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42" y="18006"/>
            <a:ext cx="11214100" cy="535531"/>
          </a:xfrm>
        </p:spPr>
        <p:txBody>
          <a:bodyPr/>
          <a:lstStyle/>
          <a:p>
            <a:r>
              <a:rPr lang="en-US" dirty="0"/>
              <a:t>Warehouses, Truck Traffic, and DPM Percentiles (2016)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75" y="826477"/>
            <a:ext cx="11038725" cy="56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53" y="74013"/>
            <a:ext cx="11214100" cy="535531"/>
          </a:xfrm>
        </p:spPr>
        <p:txBody>
          <a:bodyPr/>
          <a:lstStyle/>
          <a:p>
            <a:r>
              <a:rPr lang="en-US" dirty="0"/>
              <a:t>How has Truck Traffic Changed Over Time?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6" y="714813"/>
            <a:ext cx="10221343" cy="59653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73260" y="2987875"/>
            <a:ext cx="52449" cy="1447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35336" y="2726265"/>
            <a:ext cx="205584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Consolidation to bigger trucks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99736" y="1432670"/>
            <a:ext cx="138023" cy="335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8549" y="1171060"/>
            <a:ext cx="2032839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Consolidation to bigger trucks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054862" y="3593114"/>
            <a:ext cx="399689" cy="7718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39605" y="3331504"/>
            <a:ext cx="2032839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Consolidation to bigger trucks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63257" y="2987875"/>
            <a:ext cx="1163639" cy="18170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7" y="625121"/>
            <a:ext cx="11677574" cy="54363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18" y="162052"/>
            <a:ext cx="11214100" cy="480131"/>
          </a:xfrm>
        </p:spPr>
        <p:txBody>
          <a:bodyPr/>
          <a:lstStyle/>
          <a:p>
            <a:r>
              <a:rPr lang="en-US" sz="2800" dirty="0"/>
              <a:t>Warehouses, Truck Traffic, and DPM Percentiles (Current)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64665" y="2685457"/>
            <a:ext cx="528366" cy="1990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93031" y="2622912"/>
            <a:ext cx="1131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Need more current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89584" y="123324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3354" y="152532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6810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74" y="333059"/>
            <a:ext cx="5361751" cy="867930"/>
          </a:xfrm>
        </p:spPr>
        <p:txBody>
          <a:bodyPr/>
          <a:lstStyle/>
          <a:p>
            <a:r>
              <a:rPr lang="en-US" sz="2800" dirty="0"/>
              <a:t>Current/Upcoming Regulations for Diesel Vehicles</a:t>
            </a:r>
          </a:p>
        </p:txBody>
      </p:sp>
      <p:pic>
        <p:nvPicPr>
          <p:cNvPr id="20" name="Picture Placeholder 19" descr="Triangular pattern design with dimension">
            <a:extLst>
              <a:ext uri="{FF2B5EF4-FFF2-40B4-BE49-F238E27FC236}">
                <a16:creationId xmlns:a16="http://schemas.microsoft.com/office/drawing/2014/main" id="{3DCA2B8E-64D3-7645-8DEB-688ED5756F5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78C69-0A1D-45FF-8600-ED903803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3513" y="1414818"/>
            <a:ext cx="5143500" cy="20313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Carbon Fuel Standard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EPA Heavy-Duty Engine and Vehicle Standards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Clean Truck Check / Advanced Clean Trucks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Advanced Clean Fleets Rule (Not yet modeled)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 txBox="1">
            <a:spLocks/>
          </p:cNvSpPr>
          <p:nvPr/>
        </p:nvSpPr>
        <p:spPr>
          <a:xfrm>
            <a:off x="658155" y="3794058"/>
            <a:ext cx="4469265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What is the trajectory?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9601" y="4274189"/>
            <a:ext cx="4668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CARB’s EMFAC(2021) Model accounts for:</a:t>
            </a:r>
          </a:p>
          <a:p>
            <a:pPr marL="342900" indent="-342900"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Expanding EV population</a:t>
            </a:r>
          </a:p>
          <a:p>
            <a:pPr marL="342900" indent="-342900"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Increase in overall VMT</a:t>
            </a:r>
          </a:p>
          <a:p>
            <a:pPr marL="342900" indent="-342900"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Emissions: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Tail-pipe exhaust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Tire wear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Brake wear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Regenerative braking for EVs (50%)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 txBox="1">
            <a:spLocks/>
          </p:cNvSpPr>
          <p:nvPr/>
        </p:nvSpPr>
        <p:spPr>
          <a:xfrm>
            <a:off x="6771344" y="664116"/>
            <a:ext cx="4469265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EMFAC Model Projections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8660" y="49464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Note: EMFAC does not account for road wear emissions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86849" y="1200989"/>
            <a:ext cx="6279424" cy="3590855"/>
            <a:chOff x="5624794" y="1273385"/>
            <a:chExt cx="6279424" cy="3590855"/>
          </a:xfrm>
        </p:grpSpPr>
        <p:grpSp>
          <p:nvGrpSpPr>
            <p:cNvPr id="48" name="Group 47"/>
            <p:cNvGrpSpPr/>
            <p:nvPr/>
          </p:nvGrpSpPr>
          <p:grpSpPr>
            <a:xfrm>
              <a:off x="5624794" y="1273385"/>
              <a:ext cx="6279424" cy="3590855"/>
              <a:chOff x="5624794" y="1273385"/>
              <a:chExt cx="6279424" cy="359085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4794" y="1273385"/>
                <a:ext cx="6279424" cy="3590855"/>
              </a:xfrm>
              <a:prstGeom prst="rect">
                <a:avLst/>
              </a:prstGeom>
            </p:spPr>
          </p:pic>
          <p:cxnSp>
            <p:nvCxnSpPr>
              <p:cNvPr id="40" name="Straight Arrow Connector 39"/>
              <p:cNvCxnSpPr/>
              <p:nvPr/>
            </p:nvCxnSpPr>
            <p:spPr>
              <a:xfrm>
                <a:off x="6657975" y="1838325"/>
                <a:ext cx="1247775" cy="1229999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8622222" y="3075570"/>
                <a:ext cx="1035660" cy="29088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10275976" y="3055739"/>
                <a:ext cx="1296899" cy="48919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7502687" y="3248927"/>
              <a:ext cx="11195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We are here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86849" y="1191355"/>
            <a:ext cx="6279424" cy="3609145"/>
            <a:chOff x="5530528" y="1255095"/>
            <a:chExt cx="6279424" cy="3609145"/>
          </a:xfrm>
        </p:grpSpPr>
        <p:grpSp>
          <p:nvGrpSpPr>
            <p:cNvPr id="38" name="Group 37"/>
            <p:cNvGrpSpPr/>
            <p:nvPr/>
          </p:nvGrpSpPr>
          <p:grpSpPr>
            <a:xfrm>
              <a:off x="5530528" y="1255095"/>
              <a:ext cx="6279424" cy="3609145"/>
              <a:chOff x="2309607" y="1255095"/>
              <a:chExt cx="6279424" cy="360914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9607" y="1255095"/>
                <a:ext cx="6279424" cy="3609145"/>
              </a:xfrm>
              <a:prstGeom prst="rect">
                <a:avLst/>
              </a:prstGeom>
            </p:spPr>
          </p:pic>
          <p:cxnSp>
            <p:nvCxnSpPr>
              <p:cNvPr id="29" name="Straight Arrow Connector 28"/>
              <p:cNvCxnSpPr/>
              <p:nvPr/>
            </p:nvCxnSpPr>
            <p:spPr>
              <a:xfrm>
                <a:off x="3403599" y="1877928"/>
                <a:ext cx="1258546" cy="1326079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925516" y="3446143"/>
                <a:ext cx="1827834" cy="142836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7553326" y="3486846"/>
              <a:ext cx="9589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We are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0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0" y="715103"/>
            <a:ext cx="7748689" cy="535531"/>
          </a:xfrm>
        </p:spPr>
        <p:txBody>
          <a:bodyPr/>
          <a:lstStyle/>
          <a:p>
            <a:r>
              <a:rPr lang="en-US" dirty="0"/>
              <a:t>Total Mobile PM 2.5 Emissions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78C69-0A1D-45FF-8600-ED903803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05509" y="1432412"/>
            <a:ext cx="39721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EMFAC (previous slide) – does not include road 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CEPAM (Also CARB Model)- includes all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Mobile, Stationary, Off-road,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Exhaust emissions continue to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Tires, brakes, road wear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Aging roads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Heavier vehicles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Increased VMT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3" y="1545161"/>
            <a:ext cx="7551572" cy="3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5" y="167341"/>
            <a:ext cx="7781544" cy="859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u="sng" dirty="0"/>
              <a:t>Questions/Thoughts to Consider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2" y="3072044"/>
            <a:ext cx="10587630" cy="594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/>
              <a:t>Would an ISR help the communities with the worst air quality?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NOx (ozone) reductions - benefit 28 out 184 Census Tracts with worse than average ozone pollution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3" y="1787609"/>
            <a:ext cx="6456593" cy="4418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473506" y="1908316"/>
            <a:ext cx="8977260" cy="1020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0" dirty="0"/>
              <a:t>How much reduction in air pollution could we expect from an ISR?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Overall PM 2.5 projected to stay constant throughout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NOx – biggest reduction, ~40% by 2040 as modeled before ACF and an ISR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ISR </a:t>
            </a:r>
            <a:r>
              <a:rPr lang="en-US" sz="17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may </a:t>
            </a:r>
            <a:r>
              <a:rPr lang="en-U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accelerate EV adoption – keep infrastructure &amp; supply chain risks in mind </a:t>
            </a:r>
            <a:r>
              <a:rPr lang="en-US" sz="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</a:t>
            </a:r>
            <a:endParaRPr lang="en-US" sz="1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2" y="4626902"/>
            <a:ext cx="7216600" cy="537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0" dirty="0"/>
              <a:t>Would an ISR and/or targeted incentive program for businesses/warehouses with high Ozone Census Tracts be feasible?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El Cajon (13 Census Tracts)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Escondido (10 Census Tracts)</a:t>
            </a:r>
          </a:p>
          <a:p>
            <a:endParaRPr lang="en-US" sz="1700" b="0" dirty="0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2" y="1216695"/>
            <a:ext cx="7076334" cy="607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0" dirty="0"/>
              <a:t>What proportion of trucks in San Diego would an ISR capture?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truck traffic areas in San Diego County do not correlate strongly with areas where warehouses are located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473506" y="4895604"/>
            <a:ext cx="10283634" cy="975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0" dirty="0"/>
              <a:t>We need to better communicate the overall risk from PM 2.5 to San Diego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PM 2.5 from brake dust, road wear, and tires also hazardous (CARB, Medical Research Council, 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Would electrification dramatically reduce health risk?</a:t>
            </a:r>
          </a:p>
        </p:txBody>
      </p:sp>
    </p:spTree>
    <p:extLst>
      <p:ext uri="{BB962C8B-B14F-4D97-AF65-F5344CB8AC3E}">
        <p14:creationId xmlns:p14="http://schemas.microsoft.com/office/powerpoint/2010/main" val="18061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442" y="165608"/>
            <a:ext cx="4945598" cy="1243584"/>
          </a:xfrm>
        </p:spPr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 txBox="1">
            <a:spLocks/>
          </p:cNvSpPr>
          <p:nvPr/>
        </p:nvSpPr>
        <p:spPr>
          <a:xfrm>
            <a:off x="4114800" y="3268130"/>
            <a:ext cx="76708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Comments?</a:t>
            </a:r>
          </a:p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32" y="3087467"/>
            <a:ext cx="7009561" cy="516578"/>
          </a:xfrm>
        </p:spPr>
        <p:txBody>
          <a:bodyPr>
            <a:normAutofit/>
          </a:bodyPr>
          <a:lstStyle/>
          <a:p>
            <a:r>
              <a:rPr lang="en-US" sz="3000" b="0" dirty="0"/>
              <a:t>Presumption</a:t>
            </a:r>
            <a:r>
              <a:rPr lang="en-US" sz="3000" dirty="0"/>
              <a:t>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34" name="Picture 10" descr="Diesel Emissions in Major US Cities Disproportionately Harm Communities of  Color, New Studies Confirm - Inside Climat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75" y="496786"/>
            <a:ext cx="3882988" cy="2590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Costco Wholesale Depot - W. L. Bu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75" y="3311585"/>
            <a:ext cx="3882988" cy="2916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6" y="720904"/>
            <a:ext cx="7781544" cy="859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0" dirty="0"/>
              <a:t>Assembly</a:t>
            </a:r>
            <a:r>
              <a:rPr lang="en-US" sz="3000" dirty="0"/>
              <a:t> </a:t>
            </a:r>
            <a:r>
              <a:rPr lang="en-US" sz="3000" b="0" dirty="0"/>
              <a:t>Bill</a:t>
            </a:r>
            <a:r>
              <a:rPr lang="en-US" sz="3000" dirty="0"/>
              <a:t> </a:t>
            </a:r>
            <a:r>
              <a:rPr lang="en-US" sz="3000" b="0" dirty="0"/>
              <a:t>423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276226" y="1579958"/>
            <a:ext cx="6991350" cy="231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Orders APCD to consider adopting an Indirect Source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Target: Stationary Sources that attract Mobile Sources of air pollutants(DPM and NOx)</a:t>
            </a:r>
          </a:p>
          <a:p>
            <a:pPr marL="971550" lvl="1" indent="-285750"/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Ports, Warehouses, and Distribution Centers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5" y="167341"/>
            <a:ext cx="7781544" cy="859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0" u="sng" dirty="0"/>
              <a:t>Introduction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76225" y="3604045"/>
            <a:ext cx="6803136" cy="650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Warehouses are major contributors to mobile source pollution in SD County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88232" y="4254477"/>
            <a:ext cx="4499276" cy="513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/>
              <a:t>Bottom Line Up-Front:</a:t>
            </a: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276225" y="4767904"/>
            <a:ext cx="6991351" cy="1632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Truck volumes in SD County areas w/ warehouses do not appear to be higher than other high traffic/DPM affected areas in SD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Models show steady “floor” for overall PM 2.5 emissions as electric transition continues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El Cajon/Escondido to benefit most from electrification (NOx and ozone reductions)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45" y="3212482"/>
            <a:ext cx="7781544" cy="859055"/>
          </a:xfrm>
        </p:spPr>
        <p:txBody>
          <a:bodyPr>
            <a:normAutofit/>
          </a:bodyPr>
          <a:lstStyle/>
          <a:p>
            <a:r>
              <a:rPr lang="en-US" sz="3200" dirty="0"/>
              <a:t>Analysis Problem Statement: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187" y="4071537"/>
            <a:ext cx="7009561" cy="653882"/>
          </a:xfrm>
        </p:spPr>
        <p:txBody>
          <a:bodyPr>
            <a:normAutofit/>
          </a:bodyPr>
          <a:lstStyle/>
          <a:p>
            <a:r>
              <a:rPr lang="en-US" dirty="0"/>
              <a:t>Can a connection be observed between warehouses, truck volume, and DPM in San Diego Census Tracts?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560115" y="5661193"/>
            <a:ext cx="7009561" cy="653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Would additional regulation on warehouse facilities provide a material improvement to emissions in Disadvantaged Communities?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5" y="4908006"/>
            <a:ext cx="6595495" cy="74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Follow-up Question: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 txBox="1">
            <a:spLocks/>
          </p:cNvSpPr>
          <p:nvPr/>
        </p:nvSpPr>
        <p:spPr>
          <a:xfrm>
            <a:off x="504045" y="167341"/>
            <a:ext cx="5220479" cy="7466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dirty="0"/>
              <a:t>Many Models and Data Sources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504045" y="975852"/>
            <a:ext cx="7009561" cy="2026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600" kern="12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geospatial models and datasets help to facilitate meta-analyses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Known datasets for</a:t>
            </a:r>
          </a:p>
          <a:p>
            <a:pPr marL="971550" lvl="1" indent="-285750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Traffic model volumes</a:t>
            </a:r>
          </a:p>
          <a:p>
            <a:pPr marL="971550" lvl="1" indent="-285750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Vehicle traffic types</a:t>
            </a:r>
          </a:p>
          <a:p>
            <a:pPr marL="971550" lvl="1" indent="-285750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Emissions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CARB, CALTRANS, OEHHA, City of San Diego</a:t>
            </a:r>
          </a:p>
        </p:txBody>
      </p:sp>
      <p:pic>
        <p:nvPicPr>
          <p:cNvPr id="2050" name="Picture 2" descr="Connecting with Caltrans about the Future of Downtown Redding - McConnell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58" y="2404902"/>
            <a:ext cx="1963192" cy="1557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6" name="Picture 8" descr="Children's Environmental Health Protection Program | California Air Resources 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84" y="2386221"/>
            <a:ext cx="2126716" cy="1595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60" name="Picture 12" descr="Innovative Transportation Solutions - Western Syst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33" y="4234595"/>
            <a:ext cx="2232300" cy="13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FA Urges CARB to Use More Ethanol | Ener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89" y="378364"/>
            <a:ext cx="2229147" cy="167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70396"/>
            <a:ext cx="11214100" cy="535531"/>
          </a:xfrm>
        </p:spPr>
        <p:txBody>
          <a:bodyPr/>
          <a:lstStyle/>
          <a:p>
            <a:r>
              <a:rPr lang="en-US" dirty="0"/>
              <a:t>Analysis Data Sources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905927"/>
            <a:ext cx="11214100" cy="567584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err="1"/>
              <a:t>CalEnviroScreen</a:t>
            </a:r>
            <a:r>
              <a:rPr lang="en-US" dirty="0"/>
              <a:t> 4.0</a:t>
            </a:r>
          </a:p>
          <a:p>
            <a:pPr marL="45720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https://oehha.ca.gov/media/downloads/calenviroscreen/document/calenviroscreen40resultsdatadictionaryf2021.zip</a:t>
            </a:r>
          </a:p>
          <a:p>
            <a:r>
              <a:rPr lang="en-US" dirty="0"/>
              <a:t>Annual Average Daily Truck Traffic (AADT) , 2016, 2021, and 2022 </a:t>
            </a:r>
            <a:r>
              <a:rPr lang="en-US" dirty="0" err="1"/>
              <a:t>CalTrans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https://dot.ca.gov/-/media/dot-media/programs/traffic-operations/documents/census/aadt/2016_truck_aadtt_xlsx.xlsx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hlinkClick r:id="rId2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https://dot.ca.gov/-/media/dot-media/programs/traffic-operations/documents/census/2021/2021-truck-aadtt-ca.xlsx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https://dot.ca.gov/-/media/dot-media/programs/traffic-operations/documents/census/2022/2022-truck-aadt.xlsx</a:t>
            </a:r>
          </a:p>
          <a:p>
            <a:r>
              <a:rPr lang="en-US" dirty="0"/>
              <a:t>California Air Resources Board Emission Factor (EMFAC 2021) Model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EMFAC (ca.gov)</a:t>
            </a:r>
          </a:p>
          <a:p>
            <a:r>
              <a:rPr lang="en-US" dirty="0"/>
              <a:t>California Air Resources Board California Emissions Projection Analysis Model (CEPAM)</a:t>
            </a:r>
          </a:p>
          <a:p>
            <a:pPr marL="396875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CEPAM2019v1.03 - Standard Emission Tool | California Air Resources Board</a:t>
            </a:r>
          </a:p>
          <a:p>
            <a:pPr marL="284163" indent="-223838"/>
            <a:r>
              <a:rPr lang="en-US" dirty="0"/>
              <a:t>Google Earth, October 2023</a:t>
            </a:r>
          </a:p>
          <a:p>
            <a:pPr lvl="1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Informed by native San Diegan</a:t>
            </a:r>
          </a:p>
          <a:p>
            <a:pPr lvl="2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Lives in Chula Vista</a:t>
            </a:r>
          </a:p>
          <a:p>
            <a:pPr lvl="2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Worked in Kearney Mesa, Oceanside, Miramar, Poway, National City, and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Otay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Mesa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060" y="1380600"/>
            <a:ext cx="7884907" cy="44376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1490412"/>
            <a:ext cx="3943561" cy="823912"/>
          </a:xfrm>
        </p:spPr>
        <p:txBody>
          <a:bodyPr/>
          <a:lstStyle/>
          <a:p>
            <a:r>
              <a:rPr lang="en-US" dirty="0"/>
              <a:t>1) Reviewed </a:t>
            </a:r>
            <a:r>
              <a:rPr lang="en-US" dirty="0" err="1"/>
              <a:t>CalEnviroScreen</a:t>
            </a:r>
            <a:r>
              <a:rPr lang="en-US" dirty="0"/>
              <a:t> Census Tract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251935" y="2258148"/>
            <a:ext cx="3920126" cy="35044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Census tracts include ZIP Code, </a:t>
            </a:r>
            <a:r>
              <a:rPr lang="en-US" dirty="0" err="1"/>
              <a:t>Lat</a:t>
            </a:r>
            <a:r>
              <a:rPr lang="en-US" dirty="0"/>
              <a:t>/Long, and Approximate Location</a:t>
            </a:r>
          </a:p>
          <a:p>
            <a:endParaRPr lang="en-US" dirty="0"/>
          </a:p>
          <a:p>
            <a:r>
              <a:rPr lang="en-US" dirty="0"/>
              <a:t>Filtered for San Diego County Locations</a:t>
            </a:r>
          </a:p>
          <a:p>
            <a:endParaRPr lang="en-US" dirty="0"/>
          </a:p>
          <a:p>
            <a:r>
              <a:rPr lang="en-US" dirty="0"/>
              <a:t>Viewed points on Maps, added neighborhoods for context</a:t>
            </a:r>
          </a:p>
          <a:p>
            <a:pPr lvl="1"/>
            <a:r>
              <a:rPr lang="en-US" dirty="0"/>
              <a:t>Example: Census Tract 6073005000 is listed as San Diego, but refined to Portside San Diego</a:t>
            </a:r>
          </a:p>
          <a:p>
            <a:pPr lvl="1"/>
            <a:endParaRPr lang="en-US" dirty="0"/>
          </a:p>
          <a:p>
            <a:r>
              <a:rPr lang="en-US" dirty="0"/>
              <a:t>Calculated Average DPM and Traffic % Score by Refined Location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23476" y="1194313"/>
            <a:ext cx="319177" cy="336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563709" y="1148131"/>
            <a:ext cx="319177" cy="3364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743241" y="1163657"/>
            <a:ext cx="319177" cy="33643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35064" y="6064769"/>
            <a:ext cx="6379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NOTE: DPM and Traffic data in CES 4.0 are from 2016…. </a:t>
            </a:r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28839" y="1442862"/>
            <a:ext cx="3943561" cy="823912"/>
          </a:xfrm>
        </p:spPr>
        <p:txBody>
          <a:bodyPr/>
          <a:lstStyle/>
          <a:p>
            <a:r>
              <a:rPr lang="en-US" dirty="0"/>
              <a:t>2) Identified Warehouse Spaces in San Diego County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228839" y="2197806"/>
            <a:ext cx="4398747" cy="4061193"/>
          </a:xfrm>
        </p:spPr>
        <p:txBody>
          <a:bodyPr>
            <a:noAutofit/>
          </a:bodyPr>
          <a:lstStyle/>
          <a:p>
            <a:r>
              <a:rPr lang="en-US" sz="1200" dirty="0"/>
              <a:t>Aerial review on Google Earth</a:t>
            </a:r>
          </a:p>
          <a:p>
            <a:pPr lvl="1"/>
            <a:r>
              <a:rPr lang="en-US" sz="1200" dirty="0"/>
              <a:t>2016 Aerial Imagery</a:t>
            </a:r>
          </a:p>
          <a:p>
            <a:pPr lvl="1"/>
            <a:r>
              <a:rPr lang="en-US" sz="1200" dirty="0"/>
              <a:t>Current (October 2023)</a:t>
            </a:r>
          </a:p>
          <a:p>
            <a:endParaRPr lang="en-US" sz="1200" dirty="0"/>
          </a:p>
          <a:p>
            <a:r>
              <a:rPr lang="en-US" sz="1200" dirty="0"/>
              <a:t>Facilities identified as defined in SCAQMD Rule 2305</a:t>
            </a:r>
          </a:p>
          <a:p>
            <a:pPr lvl="1"/>
            <a:r>
              <a:rPr lang="en-US" sz="1200" dirty="0"/>
              <a:t>“A building that stores cargo, goods, or products on a short- or long-term basis for later distribution for businesses and/or retail customers.”</a:t>
            </a:r>
          </a:p>
          <a:p>
            <a:endParaRPr lang="en-US" sz="1200" dirty="0"/>
          </a:p>
          <a:p>
            <a:r>
              <a:rPr lang="en-US" sz="1200" dirty="0"/>
              <a:t>Measure Property Area in SF</a:t>
            </a:r>
          </a:p>
          <a:p>
            <a:pPr lvl="1"/>
            <a:r>
              <a:rPr lang="en-US" sz="1200" dirty="0"/>
              <a:t>Acknowledge that not all area is warehouse space</a:t>
            </a:r>
          </a:p>
          <a:p>
            <a:endParaRPr lang="en-US" sz="1200" dirty="0"/>
          </a:p>
          <a:p>
            <a:r>
              <a:rPr lang="en-US" sz="1200" dirty="0"/>
              <a:t>Track Facility Name, Total Area, and Location in SD County</a:t>
            </a:r>
          </a:p>
          <a:p>
            <a:endParaRPr lang="en-US" sz="1200" dirty="0"/>
          </a:p>
          <a:p>
            <a:r>
              <a:rPr lang="en-US" sz="1200" dirty="0"/>
              <a:t>300+ Facilities identified</a:t>
            </a:r>
          </a:p>
          <a:p>
            <a:pPr lvl="1"/>
            <a:r>
              <a:rPr lang="en-US" sz="1200" dirty="0"/>
              <a:t>Acknowledge that dataset is not exhaustive, but representative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08" y="279571"/>
            <a:ext cx="6615128" cy="2869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48" y="3411997"/>
            <a:ext cx="6645052" cy="28470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331789" y="898983"/>
            <a:ext cx="1" cy="7117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31789" y="4040101"/>
            <a:ext cx="1" cy="795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66031" y="621984"/>
            <a:ext cx="29249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Warehouse – Costco Distribution 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9420" y="3763102"/>
            <a:ext cx="28671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Not a Warehouse – Costco Retail Store</a:t>
            </a:r>
          </a:p>
        </p:txBody>
      </p:sp>
    </p:spTree>
    <p:extLst>
      <p:ext uri="{BB962C8B-B14F-4D97-AF65-F5344CB8AC3E}">
        <p14:creationId xmlns:p14="http://schemas.microsoft.com/office/powerpoint/2010/main" val="1163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1522787"/>
            <a:ext cx="3943561" cy="823912"/>
          </a:xfrm>
        </p:spPr>
        <p:txBody>
          <a:bodyPr>
            <a:normAutofit/>
          </a:bodyPr>
          <a:lstStyle/>
          <a:p>
            <a:r>
              <a:rPr lang="en-US" dirty="0"/>
              <a:t>3) Reviewed </a:t>
            </a:r>
            <a:r>
              <a:rPr lang="en-US" dirty="0" err="1"/>
              <a:t>CalTrans</a:t>
            </a:r>
            <a:r>
              <a:rPr lang="en-US" dirty="0"/>
              <a:t> Annual Average Daily Truck Volumes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118357" y="2346699"/>
            <a:ext cx="3840426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each major freeway junction</a:t>
            </a:r>
          </a:p>
          <a:p>
            <a:pPr lvl="1"/>
            <a:r>
              <a:rPr lang="en-US" dirty="0"/>
              <a:t>Total Vehicles on road</a:t>
            </a:r>
          </a:p>
          <a:p>
            <a:pPr lvl="2"/>
            <a:r>
              <a:rPr lang="en-US" dirty="0"/>
              <a:t> 2, 3, 4, 5 axle Trucks</a:t>
            </a:r>
          </a:p>
          <a:p>
            <a:pPr lvl="2"/>
            <a:r>
              <a:rPr lang="en-US" dirty="0"/>
              <a:t> Personal Vehicles</a:t>
            </a:r>
          </a:p>
          <a:p>
            <a:pPr lvl="2"/>
            <a:endParaRPr lang="en-US" dirty="0"/>
          </a:p>
          <a:p>
            <a:r>
              <a:rPr lang="en-US" dirty="0"/>
              <a:t>Assigned “Refined Location” to list of junctions</a:t>
            </a:r>
          </a:p>
          <a:p>
            <a:endParaRPr lang="en-US" dirty="0"/>
          </a:p>
          <a:p>
            <a:r>
              <a:rPr lang="en-US" dirty="0"/>
              <a:t>Matched </a:t>
            </a:r>
            <a:r>
              <a:rPr lang="en-US" dirty="0" err="1"/>
              <a:t>CalEnviroscreen</a:t>
            </a:r>
            <a:r>
              <a:rPr lang="en-US" dirty="0"/>
              <a:t> 4.0 and </a:t>
            </a:r>
            <a:r>
              <a:rPr lang="en-US" dirty="0" err="1"/>
              <a:t>CalTrans</a:t>
            </a:r>
            <a:r>
              <a:rPr lang="en-US" dirty="0"/>
              <a:t> datasets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Limitation: Data not available for all exits/junctions – major arteries and crossings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561" y="236406"/>
            <a:ext cx="8062104" cy="3103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088" y="3397302"/>
            <a:ext cx="4286363" cy="33573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116128" y="1319842"/>
            <a:ext cx="2147978" cy="3657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79698" y="104614"/>
            <a:ext cx="7143840" cy="535531"/>
          </a:xfrm>
        </p:spPr>
        <p:txBody>
          <a:bodyPr/>
          <a:lstStyle/>
          <a:p>
            <a:r>
              <a:rPr lang="en-US" dirty="0" err="1"/>
              <a:t>CalEnviroScreen</a:t>
            </a:r>
            <a:r>
              <a:rPr lang="en-US" dirty="0"/>
              <a:t> 4.0 - DPM and Traffic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65" y="626310"/>
            <a:ext cx="10083906" cy="60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16497" y="84988"/>
            <a:ext cx="11214100" cy="535531"/>
          </a:xfrm>
        </p:spPr>
        <p:txBody>
          <a:bodyPr/>
          <a:lstStyle/>
          <a:p>
            <a:r>
              <a:rPr lang="en-US" dirty="0"/>
              <a:t>Daily Truck Trips in SD County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2" y="620519"/>
            <a:ext cx="9807392" cy="61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757914-1161-4661-9696-421FD6935CD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Office PowerPoint</Application>
  <PresentationFormat>Widescreen</PresentationFormat>
  <Paragraphs>171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Trade Gothic LT Pro</vt:lpstr>
      <vt:lpstr>Trebuchet MS</vt:lpstr>
      <vt:lpstr>Office Theme</vt:lpstr>
      <vt:lpstr>SD County Indirect Source Rule?</vt:lpstr>
      <vt:lpstr>Presumption:</vt:lpstr>
      <vt:lpstr>Analysis Problem Statement:</vt:lpstr>
      <vt:lpstr>Analysis Data Sources</vt:lpstr>
      <vt:lpstr>Methodology</vt:lpstr>
      <vt:lpstr>Methodology</vt:lpstr>
      <vt:lpstr>Methodology</vt:lpstr>
      <vt:lpstr>CalEnviroScreen 4.0 - DPM and Traffic</vt:lpstr>
      <vt:lpstr>Daily Truck Trips in SD County</vt:lpstr>
      <vt:lpstr>CalEnviroScreen and CalTrans Truck Traffic </vt:lpstr>
      <vt:lpstr>Warehouses, Truck Traffic, and DPM Percentiles (2016)</vt:lpstr>
      <vt:lpstr>How has Truck Traffic Changed Over Time?</vt:lpstr>
      <vt:lpstr>Warehouses, Truck Traffic, and DPM Percentiles (Current)</vt:lpstr>
      <vt:lpstr>Current/Upcoming Regulations for Diesel Vehicles</vt:lpstr>
      <vt:lpstr>Total Mobile PM 2.5 Emissions</vt:lpstr>
      <vt:lpstr>PowerPoint Presentation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2023-11-07T14:46:39Z</dcterms:created>
  <dcterms:modified xsi:type="dcterms:W3CDTF">2024-05-01T21:12:09Z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