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48" r:id="rId4"/>
  </p:sldMasterIdLst>
  <p:notesMasterIdLst>
    <p:notesMasterId r:id="rId17"/>
  </p:notesMasterIdLst>
  <p:sldIdLst>
    <p:sldId id="256" r:id="rId5"/>
    <p:sldId id="257" r:id="rId6"/>
    <p:sldId id="282" r:id="rId7"/>
    <p:sldId id="287" r:id="rId8"/>
    <p:sldId id="271" r:id="rId9"/>
    <p:sldId id="261" r:id="rId10"/>
    <p:sldId id="280" r:id="rId11"/>
    <p:sldId id="289" r:id="rId12"/>
    <p:sldId id="268" r:id="rId13"/>
    <p:sldId id="277" r:id="rId14"/>
    <p:sldId id="930" r:id="rId15"/>
    <p:sldId id="93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8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CC0066"/>
    <a:srgbClr val="7F7F7F"/>
    <a:srgbClr val="BBBBBB"/>
    <a:srgbClr val="EE86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67ECE8-C132-4226-8648-76C5B5A24DA8}" v="388" dt="2021-11-03T18:54:43.3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966" autoAdjust="0"/>
  </p:normalViewPr>
  <p:slideViewPr>
    <p:cSldViewPr snapToGrid="0">
      <p:cViewPr varScale="1">
        <p:scale>
          <a:sx n="90" d="100"/>
          <a:sy n="90" d="100"/>
        </p:scale>
        <p:origin x="1356" y="84"/>
      </p:cViewPr>
      <p:guideLst>
        <p:guide orient="horz" pos="2088"/>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6ECD70-94BF-467D-A691-78E4C0F558B3}" type="datetimeFigureOut">
              <a:rPr lang="en-US" smtClean="0"/>
              <a:t>11/3/2021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D3F6FB-C6DD-4FB5-A598-0A37569ED2F8}" type="slidenum">
              <a:rPr lang="en-US" smtClean="0"/>
              <a:t>‹#›</a:t>
            </a:fld>
            <a:endParaRPr lang="en-US"/>
          </a:p>
        </p:txBody>
      </p:sp>
    </p:spTree>
    <p:extLst>
      <p:ext uri="{BB962C8B-B14F-4D97-AF65-F5344CB8AC3E}">
        <p14:creationId xmlns:p14="http://schemas.microsoft.com/office/powerpoint/2010/main" val="2142715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DOMINGO:</a:t>
            </a:r>
            <a:endParaRPr lang="en-US"/>
          </a:p>
          <a:p>
            <a:r>
              <a:rPr lang="en-US"/>
              <a:t>Good afternoon Chair Vargas, members of the Board and members of the public. My name is Domingo Vigil, Deputy Director with the San Diego County Air Pollution Control District. With me is my colleague Dr. David Sodeman, Chief of our Monitoring and Technical Services Division. Today we will provide an update on APCD’s Draft Incident Response Plan. The Draft Plan outlines APCD’s response to major releases of air contaminants that may cause adverse health consequences to the public and result in a multi-agency response. </a:t>
            </a:r>
            <a:r>
              <a:rPr lang="en-US" dirty="0"/>
              <a:t>The</a:t>
            </a:r>
            <a:r>
              <a:rPr lang="en-US"/>
              <a:t> plan also explains how APCD will work within the Incident Command System to minimize public exposure to air contaminants using APCD’s area of expertise.  I will now turn it over to Dr. Sodeman.</a:t>
            </a:r>
            <a:endParaRPr lang="en-US">
              <a:cs typeface="Calibri"/>
            </a:endParaRPr>
          </a:p>
          <a:p>
            <a:endParaRPr lang="en-US"/>
          </a:p>
        </p:txBody>
      </p:sp>
      <p:sp>
        <p:nvSpPr>
          <p:cNvPr id="4" name="Slide Number Placeholder 3"/>
          <p:cNvSpPr>
            <a:spLocks noGrp="1"/>
          </p:cNvSpPr>
          <p:nvPr>
            <p:ph type="sldNum" sz="quarter" idx="5"/>
          </p:nvPr>
        </p:nvSpPr>
        <p:spPr/>
        <p:txBody>
          <a:bodyPr/>
          <a:lstStyle/>
          <a:p>
            <a:fld id="{33D3F6FB-C6DD-4FB5-A598-0A37569ED2F8}" type="slidenum">
              <a:rPr lang="en-US" smtClean="0"/>
              <a:t>1</a:t>
            </a:fld>
            <a:endParaRPr lang="en-US"/>
          </a:p>
        </p:txBody>
      </p:sp>
    </p:spTree>
    <p:extLst>
      <p:ext uri="{BB962C8B-B14F-4D97-AF65-F5344CB8AC3E}">
        <p14:creationId xmlns:p14="http://schemas.microsoft.com/office/powerpoint/2010/main" val="121722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Lastly, our Incident Response Plan also highlights actions the public can do to prepare and stay informed during an incident. They can download the SD Emergency APP, subscribe to Alert San Diego, Call 2-1-1 for general information during an incident, join APCD’s listserv, and visit APCD’s and EPA’s website for general information for preparing for and actions to take during an incident.</a:t>
            </a:r>
          </a:p>
        </p:txBody>
      </p:sp>
      <p:sp>
        <p:nvSpPr>
          <p:cNvPr id="4" name="Slide Number Placeholder 3"/>
          <p:cNvSpPr>
            <a:spLocks noGrp="1"/>
          </p:cNvSpPr>
          <p:nvPr>
            <p:ph type="sldNum" sz="quarter" idx="5"/>
          </p:nvPr>
        </p:nvSpPr>
        <p:spPr/>
        <p:txBody>
          <a:bodyPr/>
          <a:lstStyle/>
          <a:p>
            <a:fld id="{33D3F6FB-C6DD-4FB5-A598-0A37569ED2F8}" type="slidenum">
              <a:rPr lang="en-US" smtClean="0"/>
              <a:t>10</a:t>
            </a:fld>
            <a:endParaRPr lang="en-US"/>
          </a:p>
        </p:txBody>
      </p:sp>
    </p:spTree>
    <p:extLst>
      <p:ext uri="{BB962C8B-B14F-4D97-AF65-F5344CB8AC3E}">
        <p14:creationId xmlns:p14="http://schemas.microsoft.com/office/powerpoint/2010/main" val="2927178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APCD conducted a public workshop on October 19 to obtain public input on the Draft incident Response Plan. During our workshop, we asked three questions of the attendees. The first question was “what is your expectation of APCD during an incident?” The themes of the responses were that they expected APCD to inform communities of the incident, the next steps in our response, and report out timely information on the associated health risk. </a:t>
            </a:r>
          </a:p>
          <a:p>
            <a:endParaRPr lang="en-US" dirty="0"/>
          </a:p>
          <a:p>
            <a:r>
              <a:rPr lang="en-US" dirty="0"/>
              <a:t>Our second question was “what is your expectation of APCD after an incident?” The responses centered around two themes; to follow-up with the affected communities on the data and health impacts and an assessment of the response. APCD will work within the Unified Command and Public Health Agencies to get all of this information out as soon as possible. </a:t>
            </a:r>
          </a:p>
          <a:p>
            <a:endParaRPr lang="en-US" dirty="0"/>
          </a:p>
          <a:p>
            <a:r>
              <a:rPr lang="en-US" dirty="0"/>
              <a:t>Our third question was to rank their priorities of the instrument characteristics used in incident response. Accuracy and Real-Time Results basically tied for the top priority and spatial coverage and the ability to measure individual pollutants had nearly equal responses. APCD will consider these priorities when determining which equipment to deploy during an incident and if new equipment is needed to enhance our response. </a:t>
            </a:r>
          </a:p>
          <a:p>
            <a:endParaRPr lang="en-US" dirty="0"/>
          </a:p>
          <a:p>
            <a:r>
              <a:rPr lang="en-US" dirty="0"/>
              <a:t>Our public comment period ended last week, and we are reviewing and incorporating those comments and questions, as well as the comments and questions received during our workshop into our Incident Response Plan.</a:t>
            </a:r>
          </a:p>
        </p:txBody>
      </p:sp>
      <p:sp>
        <p:nvSpPr>
          <p:cNvPr id="4" name="Slide Number Placeholder 3"/>
          <p:cNvSpPr>
            <a:spLocks noGrp="1"/>
          </p:cNvSpPr>
          <p:nvPr>
            <p:ph type="sldNum" sz="quarter" idx="5"/>
          </p:nvPr>
        </p:nvSpPr>
        <p:spPr/>
        <p:txBody>
          <a:bodyPr/>
          <a:lstStyle/>
          <a:p>
            <a:fld id="{33D3F6FB-C6DD-4FB5-A598-0A37569ED2F8}" type="slidenum">
              <a:rPr lang="en-US" smtClean="0"/>
              <a:t>11</a:t>
            </a:fld>
            <a:endParaRPr lang="en-US"/>
          </a:p>
        </p:txBody>
      </p:sp>
    </p:spTree>
    <p:extLst>
      <p:ext uri="{BB962C8B-B14F-4D97-AF65-F5344CB8AC3E}">
        <p14:creationId xmlns:p14="http://schemas.microsoft.com/office/powerpoint/2010/main" val="25884612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Today's request to the Board is </a:t>
            </a:r>
            <a:r>
              <a:rPr lang="en-US" dirty="0"/>
              <a:t>receive an update on development of a draft proposed San Diego County Air Pollution Control District Incident Response Plan and </a:t>
            </a:r>
            <a:r>
              <a:rPr lang="en-US"/>
              <a:t>to direct staff to return to the Board in January 2022 with a </a:t>
            </a:r>
            <a:r>
              <a:rPr lang="en-US" dirty="0"/>
              <a:t>propose </a:t>
            </a:r>
            <a:r>
              <a:rPr lang="en-US"/>
              <a:t>final plan addressing the Board’s and the public’s input.</a:t>
            </a:r>
          </a:p>
          <a:p>
            <a:r>
              <a:rPr lang="en-US"/>
              <a:t>Thank you for your attention and we will be happy to answer any questions or comments you may have.</a:t>
            </a:r>
            <a:r>
              <a:rPr lang="en-US" dirty="0"/>
              <a:t> Thank you</a:t>
            </a:r>
            <a:endParaRPr lang="en-US">
              <a:cs typeface="Calibri"/>
            </a:endParaRPr>
          </a:p>
          <a:p>
            <a:endParaRPr lang="en-US"/>
          </a:p>
        </p:txBody>
      </p:sp>
      <p:sp>
        <p:nvSpPr>
          <p:cNvPr id="4" name="Slide Number Placeholder 3"/>
          <p:cNvSpPr>
            <a:spLocks noGrp="1"/>
          </p:cNvSpPr>
          <p:nvPr>
            <p:ph type="sldNum" sz="quarter" idx="5"/>
          </p:nvPr>
        </p:nvSpPr>
        <p:spPr/>
        <p:txBody>
          <a:bodyPr/>
          <a:lstStyle/>
          <a:p>
            <a:fld id="{33D3F6FB-C6DD-4FB5-A598-0A37569ED2F8}" type="slidenum">
              <a:rPr lang="en-US" smtClean="0"/>
              <a:t>12</a:t>
            </a:fld>
            <a:endParaRPr lang="en-US"/>
          </a:p>
        </p:txBody>
      </p:sp>
    </p:spTree>
    <p:extLst>
      <p:ext uri="{BB962C8B-B14F-4D97-AF65-F5344CB8AC3E}">
        <p14:creationId xmlns:p14="http://schemas.microsoft.com/office/powerpoint/2010/main" val="351265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Domingo. Good afternoon Chair Vargas, Board members and the public. Today, we </a:t>
            </a:r>
            <a:r>
              <a:rPr lang="en-US"/>
              <a:t>will review the Incident or Unified Command Structure, the incident notification procedures, APCD current monitoring capabilities, instrument characteristics that must be considered when enhancing our response capabilities, our communication strategy during an Incident, actions the public can take to prepare for and stay informed during an incident</a:t>
            </a:r>
            <a:r>
              <a:rPr lang="en-US" dirty="0"/>
              <a:t>,</a:t>
            </a:r>
            <a:r>
              <a:rPr lang="en-US"/>
              <a:t> and a summary of the workshop feedback.</a:t>
            </a:r>
          </a:p>
        </p:txBody>
      </p:sp>
      <p:sp>
        <p:nvSpPr>
          <p:cNvPr id="4" name="Slide Number Placeholder 3"/>
          <p:cNvSpPr>
            <a:spLocks noGrp="1"/>
          </p:cNvSpPr>
          <p:nvPr>
            <p:ph type="sldNum" sz="quarter" idx="5"/>
          </p:nvPr>
        </p:nvSpPr>
        <p:spPr/>
        <p:txBody>
          <a:bodyPr/>
          <a:lstStyle/>
          <a:p>
            <a:fld id="{33D3F6FB-C6DD-4FB5-A598-0A37569ED2F8}" type="slidenum">
              <a:rPr lang="en-US" smtClean="0"/>
              <a:t>2</a:t>
            </a:fld>
            <a:endParaRPr lang="en-US"/>
          </a:p>
        </p:txBody>
      </p:sp>
    </p:spTree>
    <p:extLst>
      <p:ext uri="{BB962C8B-B14F-4D97-AF65-F5344CB8AC3E}">
        <p14:creationId xmlns:p14="http://schemas.microsoft.com/office/powerpoint/2010/main" val="4015893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First, let’s discuss what is an Incident. APCD defines an incident as “any release of air contaminants into the environment that may cause adverse health consequences to the public and results in a multi-agency response</a:t>
            </a:r>
            <a:r>
              <a:rPr lang="en-US" dirty="0"/>
              <a:t>.” </a:t>
            </a:r>
            <a:r>
              <a:rPr lang="en-US"/>
              <a:t>Examples of past incidents include major spills, last years Navy Ship </a:t>
            </a:r>
            <a:r>
              <a:rPr lang="en-US" dirty="0"/>
              <a:t>Fire, </a:t>
            </a:r>
            <a:r>
              <a:rPr lang="en-US"/>
              <a:t>and the various large wildfires that occurred in our region in 2003, 2007, and 2015. Examples of non-Incidents includes dust, nuisance odors, or asbestos complaints and smaller structural and brush fires. </a:t>
            </a:r>
            <a:r>
              <a:rPr lang="en-US" dirty="0"/>
              <a:t>For air quality complaints related to dust and odors, members of the public can call our Complaint Line. </a:t>
            </a:r>
            <a:endParaRPr lang="en-US"/>
          </a:p>
          <a:p>
            <a:endParaRPr lang="en-US"/>
          </a:p>
          <a:p>
            <a:r>
              <a:rPr lang="en-US"/>
              <a:t>If a member of the public happens to come across an incident and there is an immediate heath threat, please call 9-1-1 and not APCD. </a:t>
            </a:r>
            <a:r>
              <a:rPr lang="en-US" dirty="0"/>
              <a:t> </a:t>
            </a:r>
            <a:r>
              <a:rPr lang="en-US"/>
              <a:t>On a later slide, we will address how APCD is informed of an incident. </a:t>
            </a:r>
          </a:p>
        </p:txBody>
      </p:sp>
      <p:sp>
        <p:nvSpPr>
          <p:cNvPr id="4" name="Slide Number Placeholder 3"/>
          <p:cNvSpPr>
            <a:spLocks noGrp="1"/>
          </p:cNvSpPr>
          <p:nvPr>
            <p:ph type="sldNum" sz="quarter" idx="5"/>
          </p:nvPr>
        </p:nvSpPr>
        <p:spPr/>
        <p:txBody>
          <a:bodyPr/>
          <a:lstStyle/>
          <a:p>
            <a:fld id="{33D3F6FB-C6DD-4FB5-A598-0A37569ED2F8}" type="slidenum">
              <a:rPr lang="en-US" smtClean="0"/>
              <a:t>3</a:t>
            </a:fld>
            <a:endParaRPr lang="en-US"/>
          </a:p>
        </p:txBody>
      </p:sp>
    </p:spTree>
    <p:extLst>
      <p:ext uri="{BB962C8B-B14F-4D97-AF65-F5344CB8AC3E}">
        <p14:creationId xmlns:p14="http://schemas.microsoft.com/office/powerpoint/2010/main" val="440120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Go SLOW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We will now discuss the Unified Command Structure. When an Incident occurs, an Incident or Unified Command is set up. The purpose of the Unified Command is to have the various agencies that are responding to the incident work in harmony, cohesively, and cooperatively with one another. The Unified command is lead by, two or more Unified Commanders with assistance from Public Information Officers, Safety Officers, and Liaison Officers. The Unified Command oversees four main groups – Operations, Planning, Logistics, and Finance. Air Districts, along with Public Health Agencies, are organized into the Public Health Assessment unit within the Planning Group.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Who leads the Unified Command depends on where the incident originates. It will typically be either a Federal Agency or the County of San Diego’s Office of Emergency Services. The Unified Commander is responsible for bringing in the necessary agencies to respond to the incident, including APCD. The Unified Command will be responsible for the initial notification to the public regarding the incident and how to protect themselves. I would like to point out that there are no Incidents in which APCD would be the lead agency. In every Incident, APCD would be a supporting agency. </a:t>
            </a:r>
          </a:p>
          <a:p>
            <a:endParaRPr lang="en-US" i="0" dirty="0"/>
          </a:p>
        </p:txBody>
      </p:sp>
      <p:sp>
        <p:nvSpPr>
          <p:cNvPr id="4" name="Slide Number Placeholder 3"/>
          <p:cNvSpPr>
            <a:spLocks noGrp="1"/>
          </p:cNvSpPr>
          <p:nvPr>
            <p:ph type="sldNum" sz="quarter" idx="5"/>
          </p:nvPr>
        </p:nvSpPr>
        <p:spPr/>
        <p:txBody>
          <a:bodyPr/>
          <a:lstStyle/>
          <a:p>
            <a:fld id="{33D3F6FB-C6DD-4FB5-A598-0A37569ED2F8}" type="slidenum">
              <a:rPr lang="en-US" smtClean="0"/>
              <a:t>4</a:t>
            </a:fld>
            <a:endParaRPr lang="en-US"/>
          </a:p>
        </p:txBody>
      </p:sp>
    </p:spTree>
    <p:extLst>
      <p:ext uri="{BB962C8B-B14F-4D97-AF65-F5344CB8AC3E}">
        <p14:creationId xmlns:p14="http://schemas.microsoft.com/office/powerpoint/2010/main" val="845875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APCD executive management is </a:t>
            </a:r>
            <a:r>
              <a:rPr lang="en-US" dirty="0"/>
              <a:t>available 24/7 to be </a:t>
            </a:r>
            <a:r>
              <a:rPr lang="en-US"/>
              <a:t>notified by the Unified Command that an incident has occurred</a:t>
            </a:r>
            <a:r>
              <a:rPr lang="en-US" dirty="0"/>
              <a:t>. </a:t>
            </a:r>
            <a:r>
              <a:rPr lang="en-US"/>
              <a:t>APCD executive management will notify the appropriate staff. </a:t>
            </a:r>
            <a:r>
              <a:rPr lang="en-US" dirty="0"/>
              <a:t>The staff </a:t>
            </a:r>
            <a:r>
              <a:rPr lang="en-US"/>
              <a:t>will evaluate the incident information to determine what our response should be and what resources, if any, should be deployed. If the incident doesn’t rise to </a:t>
            </a:r>
            <a:r>
              <a:rPr lang="en-US" dirty="0"/>
              <a:t>that </a:t>
            </a:r>
            <a:r>
              <a:rPr lang="en-US"/>
              <a:t>level, staff will continue to assess the incident for any changes and will reevaluate if deployment of resources are needed. APCD will be in close contact with the unified command in coordinating public messaging. </a:t>
            </a:r>
          </a:p>
        </p:txBody>
      </p:sp>
      <p:sp>
        <p:nvSpPr>
          <p:cNvPr id="4" name="Slide Number Placeholder 3"/>
          <p:cNvSpPr>
            <a:spLocks noGrp="1"/>
          </p:cNvSpPr>
          <p:nvPr>
            <p:ph type="sldNum" sz="quarter" idx="5"/>
          </p:nvPr>
        </p:nvSpPr>
        <p:spPr/>
        <p:txBody>
          <a:bodyPr/>
          <a:lstStyle/>
          <a:p>
            <a:fld id="{33D3F6FB-C6DD-4FB5-A598-0A37569ED2F8}" type="slidenum">
              <a:rPr lang="en-US" smtClean="0"/>
              <a:t>5</a:t>
            </a:fld>
            <a:endParaRPr lang="en-US"/>
          </a:p>
        </p:txBody>
      </p:sp>
    </p:spTree>
    <p:extLst>
      <p:ext uri="{BB962C8B-B14F-4D97-AF65-F5344CB8AC3E}">
        <p14:creationId xmlns:p14="http://schemas.microsoft.com/office/powerpoint/2010/main" val="845666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Each incident is unique and the deployment of resources must be decided on a case-by-case basis. Once the decision is made to deploy ambient air monitoring, several factors must be considered and decided on. Some of those considerations are listed on this slide. This entire process - deciding to deploy resources to point where staff have data available – will take at least 5 hours, even longer if it is after-hours. I would like to point out that APCD staff are not trained or properly equipped with safety gear to entire the ‘hot zone.’ The hot zone is also called the exclusion zone as non-first responders are not allowed in this area. </a:t>
            </a:r>
          </a:p>
        </p:txBody>
      </p:sp>
      <p:sp>
        <p:nvSpPr>
          <p:cNvPr id="4" name="Slide Number Placeholder 3"/>
          <p:cNvSpPr>
            <a:spLocks noGrp="1"/>
          </p:cNvSpPr>
          <p:nvPr>
            <p:ph type="sldNum" sz="quarter" idx="5"/>
          </p:nvPr>
        </p:nvSpPr>
        <p:spPr/>
        <p:txBody>
          <a:bodyPr/>
          <a:lstStyle/>
          <a:p>
            <a:fld id="{33D3F6FB-C6DD-4FB5-A598-0A37569ED2F8}" type="slidenum">
              <a:rPr lang="en-US" smtClean="0"/>
              <a:t>6</a:t>
            </a:fld>
            <a:endParaRPr lang="en-US"/>
          </a:p>
        </p:txBody>
      </p:sp>
    </p:spTree>
    <p:extLst>
      <p:ext uri="{BB962C8B-B14F-4D97-AF65-F5344CB8AC3E}">
        <p14:creationId xmlns:p14="http://schemas.microsoft.com/office/powerpoint/2010/main" val="1714067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What are APCD current monitoring capabilities? We have our regional and community-based monitoring locations throughout the county with a wide range of instruments measuring many different pollutants. We will utilize any and all of those appropriate sites during an incident. We also have portable</a:t>
            </a:r>
            <a:r>
              <a:rPr lang="en-US" dirty="0"/>
              <a:t> equipment</a:t>
            </a:r>
            <a:r>
              <a:rPr lang="en-US"/>
              <a:t>, </a:t>
            </a:r>
            <a:r>
              <a:rPr lang="en-US" dirty="0"/>
              <a:t>as shown on the slide</a:t>
            </a:r>
            <a:r>
              <a:rPr lang="en-US"/>
              <a:t>. Our current deployable equipment can measure PM2.5, black carbon, metals, and toxic volatile organic compounds</a:t>
            </a:r>
            <a:r>
              <a:rPr lang="en-US" dirty="0"/>
              <a:t> or VOCs</a:t>
            </a:r>
            <a:r>
              <a:rPr lang="en-US"/>
              <a:t>. Black carbon is a byproduct of combustion and comes from diesel engines, gasoline engines and wood burning – including from wildfires. Black carbon is a part of PM2.5</a:t>
            </a:r>
            <a:r>
              <a:rPr lang="en-US" dirty="0"/>
              <a:t>, which</a:t>
            </a:r>
            <a:r>
              <a:rPr lang="en-US"/>
              <a:t> are particles that are less than 2.5 micrometers in diameter. For reference, the width of a human hair is between 60 and 100 micrometers. These very small particles can penetrate deep into the lungs and aggravate breathing illnesses, like asthma and </a:t>
            </a:r>
            <a:r>
              <a:rPr lang="en-US" dirty="0"/>
              <a:t>chronic obstructive pulmonary disease or </a:t>
            </a:r>
            <a:r>
              <a:rPr lang="en-US"/>
              <a:t>COPD</a:t>
            </a:r>
            <a:r>
              <a:rPr lang="en-US" dirty="0"/>
              <a:t>.</a:t>
            </a:r>
            <a:r>
              <a:rPr lang="en-US"/>
              <a:t> Many metals and toxic </a:t>
            </a:r>
            <a:r>
              <a:rPr lang="en-US" dirty="0"/>
              <a:t>VOCs </a:t>
            </a:r>
            <a:r>
              <a:rPr lang="en-US"/>
              <a:t>are cancer causing agents. </a:t>
            </a:r>
          </a:p>
          <a:p>
            <a:endParaRPr lang="en-US" i="0"/>
          </a:p>
          <a:p>
            <a:pPr marL="0" marR="0" lvl="0" indent="0" algn="l" defTabSz="914400" rtl="0" eaLnBrk="1" fontAlgn="auto" latinLnBrk="0" hangingPunct="1">
              <a:lnSpc>
                <a:spcPct val="100000"/>
              </a:lnSpc>
              <a:spcBef>
                <a:spcPts val="0"/>
              </a:spcBef>
              <a:spcAft>
                <a:spcPts val="0"/>
              </a:spcAft>
              <a:buClrTx/>
              <a:buSzTx/>
              <a:buFontTx/>
              <a:buNone/>
              <a:tabLst/>
              <a:defRPr/>
            </a:pPr>
            <a:r>
              <a:rPr lang="en-US" i="0"/>
              <a:t>One thing to note: The Black Carbon and PM2.5 data are measured every hour.  However, the samples that APCD collects for metals and toxic </a:t>
            </a:r>
            <a:r>
              <a:rPr lang="en-US" i="0" dirty="0"/>
              <a:t>VOCs</a:t>
            </a:r>
            <a:r>
              <a:rPr lang="en-US" i="0"/>
              <a:t> must be analyzed in a lab and will take up to a few days before the data is available. </a:t>
            </a:r>
            <a:endParaRPr lang="en-US"/>
          </a:p>
          <a:p>
            <a:endParaRPr lang="en-US"/>
          </a:p>
          <a:p>
            <a:r>
              <a:rPr lang="en-US"/>
              <a:t>And lastly, we can request additional equipment support from the California Air Resources Board or from EPA. However, since these agencies store their equipment in Northern California, it may take a few days after the request is granted before they arrive in San Diego for deployment. </a:t>
            </a:r>
          </a:p>
        </p:txBody>
      </p:sp>
      <p:sp>
        <p:nvSpPr>
          <p:cNvPr id="4" name="Slide Number Placeholder 3"/>
          <p:cNvSpPr>
            <a:spLocks noGrp="1"/>
          </p:cNvSpPr>
          <p:nvPr>
            <p:ph type="sldNum" sz="quarter" idx="5"/>
          </p:nvPr>
        </p:nvSpPr>
        <p:spPr/>
        <p:txBody>
          <a:bodyPr/>
          <a:lstStyle/>
          <a:p>
            <a:fld id="{33D3F6FB-C6DD-4FB5-A598-0A37569ED2F8}" type="slidenum">
              <a:rPr lang="en-US" smtClean="0"/>
              <a:t>7</a:t>
            </a:fld>
            <a:endParaRPr lang="en-US"/>
          </a:p>
        </p:txBody>
      </p:sp>
    </p:spTree>
    <p:extLst>
      <p:ext uri="{BB962C8B-B14F-4D97-AF65-F5344CB8AC3E}">
        <p14:creationId xmlns:p14="http://schemas.microsoft.com/office/powerpoint/2010/main" val="149240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When deciding on which instruments to purchase for incident response, there are several factors that must be considered. The ideal instrument is one that will measure the pollutants in real time, have the ability to provide good spatial coverage in the impacted areas, be able to measure individual pollutants and is accurate. </a:t>
            </a:r>
            <a:r>
              <a:rPr lang="en-US" i="0"/>
              <a:t>Unfortunately, most instruments only meets three of these four factors. Deciding on which three characteristics is most important is the</a:t>
            </a:r>
            <a:r>
              <a:rPr lang="en-US" i="1"/>
              <a:t> </a:t>
            </a:r>
            <a:r>
              <a:rPr lang="en-US" i="0"/>
              <a:t>decision that APCD must decide when planning on which instruments to have on hand for incident response. Given finite resources, we want to make sure that our response and that data it produces meets or exceeds our stakeholder’s expectation on what our response should be.</a:t>
            </a:r>
          </a:p>
          <a:p>
            <a:endParaRPr lang="en-US" i="0"/>
          </a:p>
          <a:p>
            <a:endParaRPr lang="en-US"/>
          </a:p>
        </p:txBody>
      </p:sp>
      <p:sp>
        <p:nvSpPr>
          <p:cNvPr id="4" name="Slide Number Placeholder 3"/>
          <p:cNvSpPr>
            <a:spLocks noGrp="1"/>
          </p:cNvSpPr>
          <p:nvPr>
            <p:ph type="sldNum" sz="quarter" idx="5"/>
          </p:nvPr>
        </p:nvSpPr>
        <p:spPr/>
        <p:txBody>
          <a:bodyPr/>
          <a:lstStyle/>
          <a:p>
            <a:fld id="{33D3F6FB-C6DD-4FB5-A598-0A37569ED2F8}" type="slidenum">
              <a:rPr lang="en-US" smtClean="0"/>
              <a:t>8</a:t>
            </a:fld>
            <a:endParaRPr lang="en-US"/>
          </a:p>
        </p:txBody>
      </p:sp>
    </p:spTree>
    <p:extLst>
      <p:ext uri="{BB962C8B-B14F-4D97-AF65-F5344CB8AC3E}">
        <p14:creationId xmlns:p14="http://schemas.microsoft.com/office/powerpoint/2010/main" val="2998134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During the incident, what is the District’s communication strategy to inform the members of the community? All information from the various responding agencies will pass their information through the Unified Command, which will disseminate the information to the public. APCD will work closely with Public Health agencies and will present the data with easy-to-understand graphs, charts, and most importantly – words. Easy to understand language – this is one area that APCD has to and will do better. And lastly, APCD is currently working on a public participation plan and is actively recruiting a Public Information Officer. Both of these last two items will help make sure that the APCD-produced information is easily understood by the public.</a:t>
            </a:r>
          </a:p>
        </p:txBody>
      </p:sp>
      <p:sp>
        <p:nvSpPr>
          <p:cNvPr id="4" name="Slide Number Placeholder 3"/>
          <p:cNvSpPr>
            <a:spLocks noGrp="1"/>
          </p:cNvSpPr>
          <p:nvPr>
            <p:ph type="sldNum" sz="quarter" idx="5"/>
          </p:nvPr>
        </p:nvSpPr>
        <p:spPr/>
        <p:txBody>
          <a:bodyPr/>
          <a:lstStyle/>
          <a:p>
            <a:fld id="{33D3F6FB-C6DD-4FB5-A598-0A37569ED2F8}" type="slidenum">
              <a:rPr lang="en-US" smtClean="0"/>
              <a:t>9</a:t>
            </a:fld>
            <a:endParaRPr lang="en-US"/>
          </a:p>
        </p:txBody>
      </p:sp>
    </p:spTree>
    <p:extLst>
      <p:ext uri="{BB962C8B-B14F-4D97-AF65-F5344CB8AC3E}">
        <p14:creationId xmlns:p14="http://schemas.microsoft.com/office/powerpoint/2010/main" val="1946216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33CAA53-973C-410D-BC53-63BFE3AE3BA4}"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59B3B-3692-480E-804F-C4BCC42032FF}" type="slidenum">
              <a:rPr lang="en-US" smtClean="0"/>
              <a:t>‹#›</a:t>
            </a:fld>
            <a:endParaRPr lang="en-US"/>
          </a:p>
        </p:txBody>
      </p:sp>
    </p:spTree>
    <p:extLst>
      <p:ext uri="{BB962C8B-B14F-4D97-AF65-F5344CB8AC3E}">
        <p14:creationId xmlns:p14="http://schemas.microsoft.com/office/powerpoint/2010/main" val="33289353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3CAA53-973C-410D-BC53-63BFE3AE3BA4}"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59B3B-3692-480E-804F-C4BCC42032FF}" type="slidenum">
              <a:rPr lang="en-US" smtClean="0"/>
              <a:t>‹#›</a:t>
            </a:fld>
            <a:endParaRPr lang="en-US"/>
          </a:p>
        </p:txBody>
      </p:sp>
    </p:spTree>
    <p:extLst>
      <p:ext uri="{BB962C8B-B14F-4D97-AF65-F5344CB8AC3E}">
        <p14:creationId xmlns:p14="http://schemas.microsoft.com/office/powerpoint/2010/main" val="3882787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3CAA53-973C-410D-BC53-63BFE3AE3BA4}"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59B3B-3692-480E-804F-C4BCC42032F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13964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3CAA53-973C-410D-BC53-63BFE3AE3BA4}"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59B3B-3692-480E-804F-C4BCC42032FF}" type="slidenum">
              <a:rPr lang="en-US" smtClean="0"/>
              <a:t>‹#›</a:t>
            </a:fld>
            <a:endParaRPr lang="en-US"/>
          </a:p>
        </p:txBody>
      </p:sp>
    </p:spTree>
    <p:extLst>
      <p:ext uri="{BB962C8B-B14F-4D97-AF65-F5344CB8AC3E}">
        <p14:creationId xmlns:p14="http://schemas.microsoft.com/office/powerpoint/2010/main" val="3194598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3CAA53-973C-410D-BC53-63BFE3AE3BA4}"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59B3B-3692-480E-804F-C4BCC42032F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78415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3CAA53-973C-410D-BC53-63BFE3AE3BA4}"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59B3B-3692-480E-804F-C4BCC42032FF}" type="slidenum">
              <a:rPr lang="en-US" smtClean="0"/>
              <a:t>‹#›</a:t>
            </a:fld>
            <a:endParaRPr lang="en-US"/>
          </a:p>
        </p:txBody>
      </p:sp>
    </p:spTree>
    <p:extLst>
      <p:ext uri="{BB962C8B-B14F-4D97-AF65-F5344CB8AC3E}">
        <p14:creationId xmlns:p14="http://schemas.microsoft.com/office/powerpoint/2010/main" val="6619910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3CAA53-973C-410D-BC53-63BFE3AE3BA4}"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59B3B-3692-480E-804F-C4BCC42032FF}" type="slidenum">
              <a:rPr lang="en-US" smtClean="0"/>
              <a:t>‹#›</a:t>
            </a:fld>
            <a:endParaRPr lang="en-US"/>
          </a:p>
        </p:txBody>
      </p:sp>
    </p:spTree>
    <p:extLst>
      <p:ext uri="{BB962C8B-B14F-4D97-AF65-F5344CB8AC3E}">
        <p14:creationId xmlns:p14="http://schemas.microsoft.com/office/powerpoint/2010/main" val="25785609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3CAA53-973C-410D-BC53-63BFE3AE3BA4}"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59B3B-3692-480E-804F-C4BCC42032FF}" type="slidenum">
              <a:rPr lang="en-US" smtClean="0"/>
              <a:t>‹#›</a:t>
            </a:fld>
            <a:endParaRPr lang="en-US"/>
          </a:p>
        </p:txBody>
      </p:sp>
    </p:spTree>
    <p:extLst>
      <p:ext uri="{BB962C8B-B14F-4D97-AF65-F5344CB8AC3E}">
        <p14:creationId xmlns:p14="http://schemas.microsoft.com/office/powerpoint/2010/main" val="3372547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3CAA53-973C-410D-BC53-63BFE3AE3BA4}"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59B3B-3692-480E-804F-C4BCC42032FF}" type="slidenum">
              <a:rPr lang="en-US" smtClean="0"/>
              <a:t>‹#›</a:t>
            </a:fld>
            <a:endParaRPr lang="en-US"/>
          </a:p>
        </p:txBody>
      </p:sp>
    </p:spTree>
    <p:extLst>
      <p:ext uri="{BB962C8B-B14F-4D97-AF65-F5344CB8AC3E}">
        <p14:creationId xmlns:p14="http://schemas.microsoft.com/office/powerpoint/2010/main" val="3322456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3CAA53-973C-410D-BC53-63BFE3AE3BA4}"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59B3B-3692-480E-804F-C4BCC42032FF}" type="slidenum">
              <a:rPr lang="en-US" smtClean="0"/>
              <a:t>‹#›</a:t>
            </a:fld>
            <a:endParaRPr lang="en-US"/>
          </a:p>
        </p:txBody>
      </p:sp>
    </p:spTree>
    <p:extLst>
      <p:ext uri="{BB962C8B-B14F-4D97-AF65-F5344CB8AC3E}">
        <p14:creationId xmlns:p14="http://schemas.microsoft.com/office/powerpoint/2010/main" val="27425125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33CAA53-973C-410D-BC53-63BFE3AE3BA4}" type="datetimeFigureOut">
              <a:rPr lang="en-US" smtClean="0"/>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59B3B-3692-480E-804F-C4BCC42032FF}" type="slidenum">
              <a:rPr lang="en-US" smtClean="0"/>
              <a:t>‹#›</a:t>
            </a:fld>
            <a:endParaRPr lang="en-US"/>
          </a:p>
        </p:txBody>
      </p:sp>
    </p:spTree>
    <p:extLst>
      <p:ext uri="{BB962C8B-B14F-4D97-AF65-F5344CB8AC3E}">
        <p14:creationId xmlns:p14="http://schemas.microsoft.com/office/powerpoint/2010/main" val="912851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3CAA53-973C-410D-BC53-63BFE3AE3BA4}" type="datetimeFigureOut">
              <a:rPr lang="en-US" smtClean="0"/>
              <a:t>11/3/2021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F59B3B-3692-480E-804F-C4BCC42032FF}" type="slidenum">
              <a:rPr lang="en-US" smtClean="0"/>
              <a:t>‹#›</a:t>
            </a:fld>
            <a:endParaRPr lang="en-US"/>
          </a:p>
        </p:txBody>
      </p:sp>
    </p:spTree>
    <p:extLst>
      <p:ext uri="{BB962C8B-B14F-4D97-AF65-F5344CB8AC3E}">
        <p14:creationId xmlns:p14="http://schemas.microsoft.com/office/powerpoint/2010/main" val="308496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C33CAA53-973C-410D-BC53-63BFE3AE3BA4}" type="datetimeFigureOut">
              <a:rPr lang="en-US" smtClean="0"/>
              <a:t>11/3/2021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F59B3B-3692-480E-804F-C4BCC42032FF}" type="slidenum">
              <a:rPr lang="en-US" smtClean="0"/>
              <a:t>‹#›</a:t>
            </a:fld>
            <a:endParaRPr lang="en-US"/>
          </a:p>
        </p:txBody>
      </p:sp>
    </p:spTree>
    <p:extLst>
      <p:ext uri="{BB962C8B-B14F-4D97-AF65-F5344CB8AC3E}">
        <p14:creationId xmlns:p14="http://schemas.microsoft.com/office/powerpoint/2010/main" val="23447775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3CAA53-973C-410D-BC53-63BFE3AE3BA4}" type="datetimeFigureOut">
              <a:rPr lang="en-US" smtClean="0"/>
              <a:t>11/3/2021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F59B3B-3692-480E-804F-C4BCC42032FF}" type="slidenum">
              <a:rPr lang="en-US" smtClean="0"/>
              <a:t>‹#›</a:t>
            </a:fld>
            <a:endParaRPr lang="en-US"/>
          </a:p>
        </p:txBody>
      </p:sp>
    </p:spTree>
    <p:extLst>
      <p:ext uri="{BB962C8B-B14F-4D97-AF65-F5344CB8AC3E}">
        <p14:creationId xmlns:p14="http://schemas.microsoft.com/office/powerpoint/2010/main" val="37685158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3CAA53-973C-410D-BC53-63BFE3AE3BA4}" type="datetimeFigureOut">
              <a:rPr lang="en-US" smtClean="0"/>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59B3B-3692-480E-804F-C4BCC42032FF}" type="slidenum">
              <a:rPr lang="en-US" smtClean="0"/>
              <a:t>‹#›</a:t>
            </a:fld>
            <a:endParaRPr lang="en-US"/>
          </a:p>
        </p:txBody>
      </p:sp>
    </p:spTree>
    <p:extLst>
      <p:ext uri="{BB962C8B-B14F-4D97-AF65-F5344CB8AC3E}">
        <p14:creationId xmlns:p14="http://schemas.microsoft.com/office/powerpoint/2010/main" val="2143380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59B3B-3692-480E-804F-C4BCC42032FF}" type="slidenum">
              <a:rPr lang="en-US" smtClean="0"/>
              <a:t>‹#›</a:t>
            </a:fld>
            <a:endParaRPr lang="en-US"/>
          </a:p>
        </p:txBody>
      </p:sp>
      <p:sp>
        <p:nvSpPr>
          <p:cNvPr id="5" name="Date Placeholder 4"/>
          <p:cNvSpPr>
            <a:spLocks noGrp="1"/>
          </p:cNvSpPr>
          <p:nvPr>
            <p:ph type="dt" sz="half" idx="10"/>
          </p:nvPr>
        </p:nvSpPr>
        <p:spPr/>
        <p:txBody>
          <a:bodyPr/>
          <a:lstStyle/>
          <a:p>
            <a:fld id="{C33CAA53-973C-410D-BC53-63BFE3AE3BA4}" type="datetimeFigureOut">
              <a:rPr lang="en-US" smtClean="0"/>
              <a:t>11/3/2021</a:t>
            </a:fld>
            <a:endParaRPr lang="en-US"/>
          </a:p>
        </p:txBody>
      </p:sp>
    </p:spTree>
    <p:extLst>
      <p:ext uri="{BB962C8B-B14F-4D97-AF65-F5344CB8AC3E}">
        <p14:creationId xmlns:p14="http://schemas.microsoft.com/office/powerpoint/2010/main" val="39709661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33CAA53-973C-410D-BC53-63BFE3AE3BA4}" type="datetimeFigureOut">
              <a:rPr lang="en-US" smtClean="0"/>
              <a:t>11/3/2021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BF59B3B-3692-480E-804F-C4BCC42032FF}" type="slidenum">
              <a:rPr lang="en-US" smtClean="0"/>
              <a:t>‹#›</a:t>
            </a:fld>
            <a:endParaRPr lang="en-US"/>
          </a:p>
        </p:txBody>
      </p:sp>
    </p:spTree>
    <p:extLst>
      <p:ext uri="{BB962C8B-B14F-4D97-AF65-F5344CB8AC3E}">
        <p14:creationId xmlns:p14="http://schemas.microsoft.com/office/powerpoint/2010/main" val="322984476"/>
      </p:ext>
    </p:extLst>
  </p:cSld>
  <p:clrMap bg1="lt1" tx1="dk1" bg2="lt2" tx2="dk2" accent1="accent1" accent2="accent2" accent3="accent3" accent4="accent4" accent5="accent5" accent6="accent6" hlink="hlink" folHlink="folHlink"/>
  <p:sldLayoutIdLst>
    <p:sldLayoutId id="2147484249" r:id="rId1"/>
    <p:sldLayoutId id="2147484250" r:id="rId2"/>
    <p:sldLayoutId id="2147484251" r:id="rId3"/>
    <p:sldLayoutId id="2147484252" r:id="rId4"/>
    <p:sldLayoutId id="2147484253" r:id="rId5"/>
    <p:sldLayoutId id="2147484254" r:id="rId6"/>
    <p:sldLayoutId id="2147484255" r:id="rId7"/>
    <p:sldLayoutId id="2147484256" r:id="rId8"/>
    <p:sldLayoutId id="2147484257" r:id="rId9"/>
    <p:sldLayoutId id="2147484258" r:id="rId10"/>
    <p:sldLayoutId id="2147484259" r:id="rId11"/>
    <p:sldLayoutId id="2147484260" r:id="rId12"/>
    <p:sldLayoutId id="2147484261" r:id="rId13"/>
    <p:sldLayoutId id="2147484262" r:id="rId14"/>
    <p:sldLayoutId id="2147484263" r:id="rId15"/>
    <p:sldLayoutId id="2147484264" r:id="rId16"/>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205C-8A1E-4B26-80AE-430EF63D85D7}"/>
              </a:ext>
            </a:extLst>
          </p:cNvPr>
          <p:cNvSpPr>
            <a:spLocks noGrp="1"/>
          </p:cNvSpPr>
          <p:nvPr>
            <p:ph type="ctrTitle"/>
          </p:nvPr>
        </p:nvSpPr>
        <p:spPr>
          <a:xfrm>
            <a:off x="1507067" y="516217"/>
            <a:ext cx="7766936" cy="1865502"/>
          </a:xfrm>
        </p:spPr>
        <p:txBody>
          <a:bodyPr>
            <a:normAutofit/>
          </a:bodyPr>
          <a:lstStyle/>
          <a:p>
            <a:pPr algn="ctr"/>
            <a:r>
              <a:rPr lang="en-US"/>
              <a:t>Draft Incident Response Plan Update</a:t>
            </a:r>
          </a:p>
        </p:txBody>
      </p:sp>
      <p:sp>
        <p:nvSpPr>
          <p:cNvPr id="3" name="Subtitle 2">
            <a:extLst>
              <a:ext uri="{FF2B5EF4-FFF2-40B4-BE49-F238E27FC236}">
                <a16:creationId xmlns:a16="http://schemas.microsoft.com/office/drawing/2014/main" id="{A4CFC071-C779-457F-83C7-E80B82D819B6}"/>
              </a:ext>
            </a:extLst>
          </p:cNvPr>
          <p:cNvSpPr>
            <a:spLocks noGrp="1"/>
          </p:cNvSpPr>
          <p:nvPr>
            <p:ph type="subTitle" idx="1"/>
          </p:nvPr>
        </p:nvSpPr>
        <p:spPr>
          <a:xfrm>
            <a:off x="1507067" y="2381719"/>
            <a:ext cx="7766936" cy="1096899"/>
          </a:xfrm>
        </p:spPr>
        <p:txBody>
          <a:bodyPr>
            <a:normAutofit lnSpcReduction="10000"/>
          </a:bodyPr>
          <a:lstStyle/>
          <a:p>
            <a:pPr algn="ctr"/>
            <a:r>
              <a:rPr lang="en-US" b="1" dirty="0"/>
              <a:t>APCD Governing Board Meeting</a:t>
            </a:r>
          </a:p>
          <a:p>
            <a:pPr algn="ctr"/>
            <a:r>
              <a:rPr lang="en-US" b="1" dirty="0"/>
              <a:t>Agenda Item 3</a:t>
            </a:r>
          </a:p>
          <a:p>
            <a:pPr algn="ctr"/>
            <a:r>
              <a:rPr lang="en-US" b="1" dirty="0"/>
              <a:t>November 4, 2021 1:30pm</a:t>
            </a:r>
          </a:p>
        </p:txBody>
      </p:sp>
      <p:sp>
        <p:nvSpPr>
          <p:cNvPr id="4" name="Title 1">
            <a:extLst>
              <a:ext uri="{FF2B5EF4-FFF2-40B4-BE49-F238E27FC236}">
                <a16:creationId xmlns:a16="http://schemas.microsoft.com/office/drawing/2014/main" id="{B98932A0-410B-45EC-ACC7-7F1D82114FCF}"/>
              </a:ext>
            </a:extLst>
          </p:cNvPr>
          <p:cNvSpPr txBox="1">
            <a:spLocks/>
          </p:cNvSpPr>
          <p:nvPr/>
        </p:nvSpPr>
        <p:spPr>
          <a:xfrm>
            <a:off x="390617" y="3618575"/>
            <a:ext cx="10564428" cy="2723208"/>
          </a:xfrm>
          <a:prstGeom prst="rect">
            <a:avLst/>
          </a:prstGeom>
          <a:noFill/>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sz="5200" dirty="0">
                <a:solidFill>
                  <a:schemeClr val="accent2"/>
                </a:solidFill>
              </a:rPr>
              <a:t>Actualización sobre el Borrador del Plan de Respuesta a Incidentes</a:t>
            </a:r>
          </a:p>
          <a:p>
            <a:pPr algn="ctr">
              <a:spcBef>
                <a:spcPts val="1000"/>
              </a:spcBef>
              <a:buClr>
                <a:schemeClr val="accent1"/>
              </a:buClr>
              <a:buSzPct val="80000"/>
              <a:defRPr/>
            </a:pPr>
            <a:r>
              <a:rPr lang="en-US" sz="1800" b="1" dirty="0" err="1">
                <a:solidFill>
                  <a:schemeClr val="tx1">
                    <a:lumMod val="50000"/>
                    <a:lumOff val="50000"/>
                  </a:schemeClr>
                </a:solidFill>
                <a:latin typeface="+mn-lt"/>
                <a:ea typeface="+mn-ea"/>
                <a:cs typeface="+mn-cs"/>
              </a:rPr>
              <a:t>Reunión</a:t>
            </a:r>
            <a:r>
              <a:rPr lang="en-US" sz="1800" b="1" dirty="0">
                <a:solidFill>
                  <a:schemeClr val="tx1">
                    <a:lumMod val="50000"/>
                    <a:lumOff val="50000"/>
                  </a:schemeClr>
                </a:solidFill>
                <a:latin typeface="+mn-lt"/>
                <a:ea typeface="+mn-ea"/>
                <a:cs typeface="+mn-cs"/>
              </a:rPr>
              <a:t> de la Mesa </a:t>
            </a:r>
            <a:r>
              <a:rPr lang="en-US" sz="1800" b="1" dirty="0" err="1">
                <a:solidFill>
                  <a:schemeClr val="tx1">
                    <a:lumMod val="50000"/>
                    <a:lumOff val="50000"/>
                  </a:schemeClr>
                </a:solidFill>
                <a:latin typeface="+mn-lt"/>
                <a:ea typeface="+mn-ea"/>
                <a:cs typeface="+mn-cs"/>
              </a:rPr>
              <a:t>Directiva</a:t>
            </a:r>
            <a:r>
              <a:rPr lang="en-US" sz="1800" b="1" dirty="0">
                <a:solidFill>
                  <a:schemeClr val="tx1">
                    <a:lumMod val="50000"/>
                    <a:lumOff val="50000"/>
                  </a:schemeClr>
                </a:solidFill>
                <a:latin typeface="+mn-lt"/>
                <a:ea typeface="+mn-ea"/>
                <a:cs typeface="+mn-cs"/>
              </a:rPr>
              <a:t> del APCD</a:t>
            </a:r>
          </a:p>
          <a:p>
            <a:pPr algn="ctr">
              <a:spcBef>
                <a:spcPts val="1000"/>
              </a:spcBef>
              <a:buClr>
                <a:schemeClr val="accent1"/>
              </a:buClr>
              <a:buSzPct val="80000"/>
              <a:defRPr/>
            </a:pPr>
            <a:r>
              <a:rPr lang="en-US" sz="1800" b="1" dirty="0" err="1">
                <a:solidFill>
                  <a:schemeClr val="tx1">
                    <a:lumMod val="50000"/>
                    <a:lumOff val="50000"/>
                  </a:schemeClr>
                </a:solidFill>
                <a:latin typeface="+mn-lt"/>
                <a:ea typeface="+mn-ea"/>
                <a:cs typeface="+mn-cs"/>
              </a:rPr>
              <a:t>Tema</a:t>
            </a:r>
            <a:r>
              <a:rPr lang="en-US" sz="1800" b="1" dirty="0">
                <a:solidFill>
                  <a:schemeClr val="tx1">
                    <a:lumMod val="50000"/>
                    <a:lumOff val="50000"/>
                  </a:schemeClr>
                </a:solidFill>
                <a:latin typeface="+mn-lt"/>
                <a:ea typeface="+mn-ea"/>
                <a:cs typeface="+mn-cs"/>
              </a:rPr>
              <a:t> 3 de la Agenda</a:t>
            </a:r>
            <a:endParaRPr lang="es-ES" sz="1800" b="1" dirty="0">
              <a:solidFill>
                <a:schemeClr val="tx1">
                  <a:lumMod val="50000"/>
                  <a:lumOff val="50000"/>
                </a:schemeClr>
              </a:solidFill>
              <a:latin typeface="+mn-lt"/>
              <a:ea typeface="+mn-ea"/>
              <a:cs typeface="+mn-cs"/>
            </a:endParaRPr>
          </a:p>
          <a:p>
            <a:pPr marR="0" lvl="0" algn="ctr" fontAlgn="auto">
              <a:lnSpc>
                <a:spcPct val="100000"/>
              </a:lnSpc>
              <a:spcBef>
                <a:spcPts val="1000"/>
              </a:spcBef>
              <a:buClr>
                <a:schemeClr val="accent1"/>
              </a:buClr>
              <a:buSzPct val="80000"/>
              <a:tabLst/>
              <a:defRPr/>
            </a:pPr>
            <a:r>
              <a:rPr lang="en-US" sz="1800" b="1" dirty="0">
                <a:solidFill>
                  <a:schemeClr val="tx1">
                    <a:lumMod val="50000"/>
                    <a:lumOff val="50000"/>
                  </a:schemeClr>
                </a:solidFill>
                <a:latin typeface="+mn-lt"/>
                <a:ea typeface="+mn-ea"/>
                <a:cs typeface="+mn-cs"/>
              </a:rPr>
              <a:t>4 de </a:t>
            </a:r>
            <a:r>
              <a:rPr lang="en-US" sz="1800" b="1" dirty="0" err="1">
                <a:solidFill>
                  <a:schemeClr val="tx1">
                    <a:lumMod val="50000"/>
                    <a:lumOff val="50000"/>
                  </a:schemeClr>
                </a:solidFill>
                <a:latin typeface="+mn-lt"/>
                <a:ea typeface="+mn-ea"/>
                <a:cs typeface="+mn-cs"/>
              </a:rPr>
              <a:t>noviembre</a:t>
            </a:r>
            <a:r>
              <a:rPr lang="en-US" sz="1800" b="1" dirty="0">
                <a:solidFill>
                  <a:schemeClr val="tx1">
                    <a:lumMod val="50000"/>
                    <a:lumOff val="50000"/>
                  </a:schemeClr>
                </a:solidFill>
                <a:latin typeface="+mn-lt"/>
                <a:ea typeface="+mn-ea"/>
                <a:cs typeface="+mn-cs"/>
              </a:rPr>
              <a:t>, 2021 1:30pm</a:t>
            </a:r>
          </a:p>
        </p:txBody>
      </p:sp>
      <p:pic>
        <p:nvPicPr>
          <p:cNvPr id="5" name="Content Placeholder 5" descr="Graphical user interface, text, application, email, website&#10;&#10;Description automatically generated">
            <a:extLst>
              <a:ext uri="{FF2B5EF4-FFF2-40B4-BE49-F238E27FC236}">
                <a16:creationId xmlns:a16="http://schemas.microsoft.com/office/drawing/2014/main" id="{6C463D4D-77A3-4374-81CA-4F9A43DF9A6F}"/>
              </a:ext>
            </a:extLst>
          </p:cNvPr>
          <p:cNvPicPr>
            <a:picLocks noChangeAspect="1"/>
          </p:cNvPicPr>
          <p:nvPr/>
        </p:nvPicPr>
        <p:blipFill rotWithShape="1">
          <a:blip r:embed="rId3"/>
          <a:srcRect l="2694" t="40488" r="75901" b="30369"/>
          <a:stretch/>
        </p:blipFill>
        <p:spPr>
          <a:xfrm>
            <a:off x="11172825" y="104775"/>
            <a:ext cx="895350" cy="571500"/>
          </a:xfrm>
          <a:prstGeom prst="rect">
            <a:avLst/>
          </a:prstGeom>
        </p:spPr>
      </p:pic>
    </p:spTree>
    <p:extLst>
      <p:ext uri="{BB962C8B-B14F-4D97-AF65-F5344CB8AC3E}">
        <p14:creationId xmlns:p14="http://schemas.microsoft.com/office/powerpoint/2010/main" val="2119675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FC45-407B-4FC7-A7AE-F9896847A138}"/>
              </a:ext>
            </a:extLst>
          </p:cNvPr>
          <p:cNvSpPr>
            <a:spLocks noGrp="1"/>
          </p:cNvSpPr>
          <p:nvPr>
            <p:ph type="title"/>
          </p:nvPr>
        </p:nvSpPr>
        <p:spPr>
          <a:xfrm>
            <a:off x="476476" y="148207"/>
            <a:ext cx="5072986" cy="994611"/>
          </a:xfrm>
        </p:spPr>
        <p:txBody>
          <a:bodyPr>
            <a:normAutofit fontScale="90000"/>
          </a:bodyPr>
          <a:lstStyle/>
          <a:p>
            <a:r>
              <a:rPr lang="en-US"/>
              <a:t>What the Public Can Do?	</a:t>
            </a:r>
          </a:p>
        </p:txBody>
      </p:sp>
      <p:sp>
        <p:nvSpPr>
          <p:cNvPr id="3" name="Content Placeholder 2">
            <a:extLst>
              <a:ext uri="{FF2B5EF4-FFF2-40B4-BE49-F238E27FC236}">
                <a16:creationId xmlns:a16="http://schemas.microsoft.com/office/drawing/2014/main" id="{5418BD3F-C71A-4B42-B20E-367B7F47F61C}"/>
              </a:ext>
            </a:extLst>
          </p:cNvPr>
          <p:cNvSpPr>
            <a:spLocks noGrp="1"/>
          </p:cNvSpPr>
          <p:nvPr>
            <p:ph idx="1"/>
          </p:nvPr>
        </p:nvSpPr>
        <p:spPr>
          <a:xfrm>
            <a:off x="104775" y="1142818"/>
            <a:ext cx="5523668" cy="5566975"/>
          </a:xfrm>
        </p:spPr>
        <p:txBody>
          <a:bodyPr>
            <a:normAutofit/>
          </a:bodyPr>
          <a:lstStyle/>
          <a:p>
            <a:r>
              <a:rPr lang="en-US" dirty="0"/>
              <a:t>Download SD Emergency App</a:t>
            </a:r>
          </a:p>
          <a:p>
            <a:r>
              <a:rPr lang="en-US" dirty="0"/>
              <a:t>Subscribe to Alert San Diego</a:t>
            </a:r>
          </a:p>
          <a:p>
            <a:pPr lvl="1"/>
            <a:r>
              <a:rPr lang="en-US" dirty="0"/>
              <a:t>Register cell or VoIP phones for reverse 911</a:t>
            </a:r>
          </a:p>
          <a:p>
            <a:pPr lvl="1"/>
            <a:r>
              <a:rPr lang="en-US" dirty="0"/>
              <a:t>https://www.readysandiego.org/alertsandiego/</a:t>
            </a:r>
          </a:p>
          <a:p>
            <a:r>
              <a:rPr lang="en-US" dirty="0"/>
              <a:t>Call 2-1-1 for General Information during a major incident</a:t>
            </a:r>
          </a:p>
          <a:p>
            <a:r>
              <a:rPr lang="en-US" dirty="0"/>
              <a:t>Join the APCD Listserv</a:t>
            </a:r>
          </a:p>
          <a:p>
            <a:r>
              <a:rPr lang="en-US" dirty="0"/>
              <a:t>Follow APCD on social media</a:t>
            </a:r>
          </a:p>
          <a:p>
            <a:pPr lvl="1"/>
            <a:r>
              <a:rPr lang="en-US" dirty="0"/>
              <a:t>Facebook and Twitter</a:t>
            </a:r>
          </a:p>
          <a:p>
            <a:r>
              <a:rPr lang="en-US" dirty="0"/>
              <a:t>Visit APCD Website https://www.sdapcd.org/</a:t>
            </a:r>
          </a:p>
          <a:p>
            <a:r>
              <a:rPr lang="en-US" dirty="0"/>
              <a:t>Visit EPA website:</a:t>
            </a:r>
          </a:p>
          <a:p>
            <a:pPr lvl="1"/>
            <a:r>
              <a:rPr lang="en-US" dirty="0"/>
              <a:t>Fires and Your Health</a:t>
            </a:r>
            <a:br>
              <a:rPr lang="en-US" dirty="0"/>
            </a:br>
            <a:r>
              <a:rPr lang="en-US" dirty="0"/>
              <a:t>www.epa.gov/pm-pollution/fires-and-your-health</a:t>
            </a:r>
          </a:p>
          <a:p>
            <a:pPr lvl="1"/>
            <a:r>
              <a:rPr lang="en-US" dirty="0"/>
              <a:t>Fire and Smoke Map: https://fire.airnow.gov</a:t>
            </a:r>
          </a:p>
          <a:p>
            <a:endParaRPr lang="en-US" dirty="0"/>
          </a:p>
        </p:txBody>
      </p:sp>
      <p:pic>
        <p:nvPicPr>
          <p:cNvPr id="5" name="Picture 4">
            <a:extLst>
              <a:ext uri="{FF2B5EF4-FFF2-40B4-BE49-F238E27FC236}">
                <a16:creationId xmlns:a16="http://schemas.microsoft.com/office/drawing/2014/main" id="{4DA06678-59C4-4CAB-B8FD-0B6491964059}"/>
              </a:ext>
            </a:extLst>
          </p:cNvPr>
          <p:cNvPicPr>
            <a:picLocks noChangeAspect="1"/>
          </p:cNvPicPr>
          <p:nvPr/>
        </p:nvPicPr>
        <p:blipFill>
          <a:blip r:embed="rId3"/>
          <a:stretch>
            <a:fillRect/>
          </a:stretch>
        </p:blipFill>
        <p:spPr>
          <a:xfrm>
            <a:off x="10761585" y="645512"/>
            <a:ext cx="1430415" cy="1258235"/>
          </a:xfrm>
          <a:prstGeom prst="rect">
            <a:avLst/>
          </a:prstGeom>
        </p:spPr>
      </p:pic>
      <p:pic>
        <p:nvPicPr>
          <p:cNvPr id="7" name="Picture 6">
            <a:extLst>
              <a:ext uri="{FF2B5EF4-FFF2-40B4-BE49-F238E27FC236}">
                <a16:creationId xmlns:a16="http://schemas.microsoft.com/office/drawing/2014/main" id="{F0868146-8B63-4568-994E-7FA5F1F38674}"/>
              </a:ext>
            </a:extLst>
          </p:cNvPr>
          <p:cNvPicPr>
            <a:picLocks noChangeAspect="1"/>
          </p:cNvPicPr>
          <p:nvPr/>
        </p:nvPicPr>
        <p:blipFill rotWithShape="1">
          <a:blip r:embed="rId4"/>
          <a:srcRect l="17260" t="10569" r="9490" b="13655"/>
          <a:stretch/>
        </p:blipFill>
        <p:spPr>
          <a:xfrm>
            <a:off x="11199237" y="4635984"/>
            <a:ext cx="934779" cy="940151"/>
          </a:xfrm>
          <a:prstGeom prst="rect">
            <a:avLst/>
          </a:prstGeom>
        </p:spPr>
      </p:pic>
      <p:pic>
        <p:nvPicPr>
          <p:cNvPr id="9" name="Picture 8">
            <a:extLst>
              <a:ext uri="{FF2B5EF4-FFF2-40B4-BE49-F238E27FC236}">
                <a16:creationId xmlns:a16="http://schemas.microsoft.com/office/drawing/2014/main" id="{487B1D5F-BFA0-4407-85EB-35D38593FCCA}"/>
              </a:ext>
            </a:extLst>
          </p:cNvPr>
          <p:cNvPicPr>
            <a:picLocks noChangeAspect="1"/>
          </p:cNvPicPr>
          <p:nvPr/>
        </p:nvPicPr>
        <p:blipFill>
          <a:blip r:embed="rId5"/>
          <a:stretch>
            <a:fillRect/>
          </a:stretch>
        </p:blipFill>
        <p:spPr>
          <a:xfrm>
            <a:off x="11257221" y="2794276"/>
            <a:ext cx="934779" cy="951179"/>
          </a:xfrm>
          <a:prstGeom prst="rect">
            <a:avLst/>
          </a:prstGeom>
        </p:spPr>
      </p:pic>
      <p:sp>
        <p:nvSpPr>
          <p:cNvPr id="8" name="Title 1">
            <a:extLst>
              <a:ext uri="{FF2B5EF4-FFF2-40B4-BE49-F238E27FC236}">
                <a16:creationId xmlns:a16="http://schemas.microsoft.com/office/drawing/2014/main" id="{11D33F75-BBF9-4B81-83E2-5005B37B60C7}"/>
              </a:ext>
            </a:extLst>
          </p:cNvPr>
          <p:cNvSpPr txBox="1">
            <a:spLocks/>
          </p:cNvSpPr>
          <p:nvPr/>
        </p:nvSpPr>
        <p:spPr>
          <a:xfrm>
            <a:off x="5549462" y="148206"/>
            <a:ext cx="5072986" cy="994611"/>
          </a:xfrm>
          <a:prstGeom prst="rect">
            <a:avLst/>
          </a:prstGeom>
        </p:spPr>
        <p:txBody>
          <a:bodyPr vert="horz" lIns="91440" tIns="45720" rIns="91440" bIns="45720" rtlCol="0" anchor="t">
            <a:normAutofit fontScale="90000"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dirty="0">
                <a:solidFill>
                  <a:schemeClr val="accent2"/>
                </a:solidFill>
              </a:rPr>
              <a:t>¿Qué puede hacer el público?</a:t>
            </a:r>
            <a:endParaRPr lang="en-US" dirty="0">
              <a:solidFill>
                <a:schemeClr val="accent2"/>
              </a:solidFill>
            </a:endParaRPr>
          </a:p>
        </p:txBody>
      </p:sp>
      <p:sp>
        <p:nvSpPr>
          <p:cNvPr id="11" name="Content Placeholder 2">
            <a:extLst>
              <a:ext uri="{FF2B5EF4-FFF2-40B4-BE49-F238E27FC236}">
                <a16:creationId xmlns:a16="http://schemas.microsoft.com/office/drawing/2014/main" id="{604E6D4E-3652-44FF-9FB4-BFC5331737DD}"/>
              </a:ext>
            </a:extLst>
          </p:cNvPr>
          <p:cNvSpPr txBox="1">
            <a:spLocks/>
          </p:cNvSpPr>
          <p:nvPr/>
        </p:nvSpPr>
        <p:spPr>
          <a:xfrm>
            <a:off x="5549462" y="1156206"/>
            <a:ext cx="5867400" cy="5566975"/>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s-ES" dirty="0">
                <a:solidFill>
                  <a:schemeClr val="accent2"/>
                </a:solidFill>
              </a:rPr>
              <a:t>Descargar la aplicación SD </a:t>
            </a:r>
            <a:r>
              <a:rPr lang="es-ES" dirty="0" err="1">
                <a:solidFill>
                  <a:schemeClr val="accent2"/>
                </a:solidFill>
              </a:rPr>
              <a:t>Emergency</a:t>
            </a:r>
            <a:endParaRPr lang="es-ES" dirty="0">
              <a:solidFill>
                <a:schemeClr val="accent2"/>
              </a:solidFill>
            </a:endParaRPr>
          </a:p>
          <a:p>
            <a:r>
              <a:rPr lang="es-ES" dirty="0">
                <a:solidFill>
                  <a:schemeClr val="accent2"/>
                </a:solidFill>
              </a:rPr>
              <a:t>Suscríbase a </a:t>
            </a:r>
            <a:r>
              <a:rPr lang="es-ES" dirty="0" err="1">
                <a:solidFill>
                  <a:schemeClr val="accent2"/>
                </a:solidFill>
              </a:rPr>
              <a:t>Alert</a:t>
            </a:r>
            <a:r>
              <a:rPr lang="es-ES" dirty="0">
                <a:solidFill>
                  <a:schemeClr val="accent2"/>
                </a:solidFill>
              </a:rPr>
              <a:t> San Diego</a:t>
            </a:r>
          </a:p>
          <a:p>
            <a:pPr lvl="1"/>
            <a:r>
              <a:rPr lang="es-ES" dirty="0">
                <a:solidFill>
                  <a:schemeClr val="accent2"/>
                </a:solidFill>
              </a:rPr>
              <a:t>Registre teléfonos móviles o VoIP para el 911 inverso</a:t>
            </a:r>
          </a:p>
          <a:p>
            <a:pPr lvl="1"/>
            <a:r>
              <a:rPr lang="es-ES" dirty="0">
                <a:solidFill>
                  <a:schemeClr val="accent2"/>
                </a:solidFill>
              </a:rPr>
              <a:t>https://www.readysandiego.org/alertsandiego/</a:t>
            </a:r>
          </a:p>
          <a:p>
            <a:r>
              <a:rPr lang="es-ES" dirty="0">
                <a:solidFill>
                  <a:schemeClr val="accent2"/>
                </a:solidFill>
              </a:rPr>
              <a:t>Llame al 2-1-1 para obtener información general durante un incidente mayor</a:t>
            </a:r>
          </a:p>
          <a:p>
            <a:r>
              <a:rPr lang="es-ES" dirty="0">
                <a:solidFill>
                  <a:schemeClr val="accent2"/>
                </a:solidFill>
              </a:rPr>
              <a:t>Únase a la lista de correos electrónicos (</a:t>
            </a:r>
            <a:r>
              <a:rPr lang="es-ES" dirty="0" err="1">
                <a:solidFill>
                  <a:schemeClr val="accent2"/>
                </a:solidFill>
              </a:rPr>
              <a:t>Listserv</a:t>
            </a:r>
            <a:r>
              <a:rPr lang="es-ES" dirty="0">
                <a:solidFill>
                  <a:schemeClr val="accent2"/>
                </a:solidFill>
              </a:rPr>
              <a:t>) del APCD</a:t>
            </a:r>
          </a:p>
          <a:p>
            <a:r>
              <a:rPr lang="es-ES" dirty="0">
                <a:solidFill>
                  <a:schemeClr val="accent2"/>
                </a:solidFill>
              </a:rPr>
              <a:t>Siga APCD en las redes sociales</a:t>
            </a:r>
          </a:p>
          <a:p>
            <a:pPr lvl="1"/>
            <a:r>
              <a:rPr lang="es-ES" dirty="0">
                <a:solidFill>
                  <a:schemeClr val="accent2"/>
                </a:solidFill>
              </a:rPr>
              <a:t>Facebook y Twitter</a:t>
            </a:r>
          </a:p>
          <a:p>
            <a:r>
              <a:rPr lang="es-ES" dirty="0">
                <a:solidFill>
                  <a:schemeClr val="accent2"/>
                </a:solidFill>
              </a:rPr>
              <a:t>Visite el sitio web de APCD https://www.sdapcd.org/</a:t>
            </a:r>
          </a:p>
          <a:p>
            <a:r>
              <a:rPr lang="es-ES" dirty="0">
                <a:solidFill>
                  <a:schemeClr val="accent2"/>
                </a:solidFill>
              </a:rPr>
              <a:t>Visite el sitio web de la EPA:</a:t>
            </a:r>
          </a:p>
          <a:p>
            <a:pPr lvl="1"/>
            <a:r>
              <a:rPr lang="es-ES" dirty="0">
                <a:solidFill>
                  <a:schemeClr val="accent2"/>
                </a:solidFill>
              </a:rPr>
              <a:t>Los incendios y su salud www.epa.gov/pm-pollution/fires-and-your-health</a:t>
            </a:r>
          </a:p>
          <a:p>
            <a:pPr lvl="1"/>
            <a:r>
              <a:rPr lang="es-ES" dirty="0">
                <a:solidFill>
                  <a:schemeClr val="accent2"/>
                </a:solidFill>
              </a:rPr>
              <a:t>Mapa de fuego y humo: https://fire.airnow.gov</a:t>
            </a:r>
          </a:p>
        </p:txBody>
      </p:sp>
      <p:sp>
        <p:nvSpPr>
          <p:cNvPr id="10" name="TextBox 9">
            <a:extLst>
              <a:ext uri="{FF2B5EF4-FFF2-40B4-BE49-F238E27FC236}">
                <a16:creationId xmlns:a16="http://schemas.microsoft.com/office/drawing/2014/main" id="{F0945403-8C36-491E-9F0E-D9BB90B26F7E}"/>
              </a:ext>
            </a:extLst>
          </p:cNvPr>
          <p:cNvSpPr txBox="1"/>
          <p:nvPr/>
        </p:nvSpPr>
        <p:spPr>
          <a:xfrm>
            <a:off x="11531600" y="6394553"/>
            <a:ext cx="660400" cy="369332"/>
          </a:xfrm>
          <a:prstGeom prst="rect">
            <a:avLst/>
          </a:prstGeom>
          <a:noFill/>
        </p:spPr>
        <p:txBody>
          <a:bodyPr wrap="square" rtlCol="0">
            <a:spAutoFit/>
          </a:bodyPr>
          <a:lstStyle/>
          <a:p>
            <a:r>
              <a:rPr lang="en-US" dirty="0"/>
              <a:t>10</a:t>
            </a:r>
          </a:p>
        </p:txBody>
      </p:sp>
    </p:spTree>
    <p:extLst>
      <p:ext uri="{BB962C8B-B14F-4D97-AF65-F5344CB8AC3E}">
        <p14:creationId xmlns:p14="http://schemas.microsoft.com/office/powerpoint/2010/main" val="2291859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0F401-4B42-4F01-9A6B-74CA150791E9}"/>
              </a:ext>
            </a:extLst>
          </p:cNvPr>
          <p:cNvSpPr>
            <a:spLocks noGrp="1"/>
          </p:cNvSpPr>
          <p:nvPr>
            <p:ph type="title"/>
          </p:nvPr>
        </p:nvSpPr>
        <p:spPr>
          <a:xfrm>
            <a:off x="197831" y="156238"/>
            <a:ext cx="8596668" cy="1320800"/>
          </a:xfrm>
        </p:spPr>
        <p:txBody>
          <a:bodyPr/>
          <a:lstStyle/>
          <a:p>
            <a:r>
              <a:rPr lang="en-US" dirty="0"/>
              <a:t>Public Workshop: Polling</a:t>
            </a:r>
          </a:p>
        </p:txBody>
      </p:sp>
      <p:sp>
        <p:nvSpPr>
          <p:cNvPr id="3" name="Content Placeholder 2">
            <a:extLst>
              <a:ext uri="{FF2B5EF4-FFF2-40B4-BE49-F238E27FC236}">
                <a16:creationId xmlns:a16="http://schemas.microsoft.com/office/drawing/2014/main" id="{3CACB54F-2664-4E94-B93C-70C88A7D3813}"/>
              </a:ext>
            </a:extLst>
          </p:cNvPr>
          <p:cNvSpPr>
            <a:spLocks noGrp="1"/>
          </p:cNvSpPr>
          <p:nvPr>
            <p:ph idx="1"/>
          </p:nvPr>
        </p:nvSpPr>
        <p:spPr>
          <a:xfrm>
            <a:off x="101601" y="1103971"/>
            <a:ext cx="5217532" cy="5754029"/>
          </a:xfrm>
        </p:spPr>
        <p:txBody>
          <a:bodyPr/>
          <a:lstStyle/>
          <a:p>
            <a:r>
              <a:rPr lang="en-US" dirty="0"/>
              <a:t>What is your expectation of APCD during an Incident?</a:t>
            </a:r>
          </a:p>
          <a:p>
            <a:pPr lvl="1"/>
            <a:r>
              <a:rPr lang="en-US" dirty="0"/>
              <a:t>Inform Communities of Incident, next steps being taken, timely information on health risk</a:t>
            </a:r>
          </a:p>
          <a:p>
            <a:r>
              <a:rPr lang="en-US" dirty="0"/>
              <a:t>What is your expectation of APCD after an Incident?</a:t>
            </a:r>
          </a:p>
          <a:p>
            <a:pPr lvl="1"/>
            <a:r>
              <a:rPr lang="en-US" dirty="0"/>
              <a:t>Follow up with Communities on data/ health impact, and an assessment of response </a:t>
            </a:r>
          </a:p>
          <a:p>
            <a:r>
              <a:rPr lang="en-US" dirty="0"/>
              <a:t>Rank the priority of the instrument characteristics</a:t>
            </a:r>
          </a:p>
        </p:txBody>
      </p:sp>
      <p:grpSp>
        <p:nvGrpSpPr>
          <p:cNvPr id="18" name="Group 17">
            <a:extLst>
              <a:ext uri="{FF2B5EF4-FFF2-40B4-BE49-F238E27FC236}">
                <a16:creationId xmlns:a16="http://schemas.microsoft.com/office/drawing/2014/main" id="{3B0AD1E8-5FB4-4BB0-B4BD-56A593399EE9}"/>
              </a:ext>
            </a:extLst>
          </p:cNvPr>
          <p:cNvGrpSpPr/>
          <p:nvPr/>
        </p:nvGrpSpPr>
        <p:grpSpPr>
          <a:xfrm>
            <a:off x="1292334" y="4504304"/>
            <a:ext cx="9354732" cy="2077511"/>
            <a:chOff x="1452605" y="4624251"/>
            <a:chExt cx="9354732" cy="2077511"/>
          </a:xfrm>
        </p:grpSpPr>
        <p:sp>
          <p:nvSpPr>
            <p:cNvPr id="17" name="Rectangle 16">
              <a:extLst>
                <a:ext uri="{FF2B5EF4-FFF2-40B4-BE49-F238E27FC236}">
                  <a16:creationId xmlns:a16="http://schemas.microsoft.com/office/drawing/2014/main" id="{6062E5C1-967D-4676-A7ED-9CF77CFE7DF0}"/>
                </a:ext>
              </a:extLst>
            </p:cNvPr>
            <p:cNvSpPr/>
            <p:nvPr/>
          </p:nvSpPr>
          <p:spPr>
            <a:xfrm>
              <a:off x="1452605" y="4624251"/>
              <a:ext cx="8821332" cy="207751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37C1395-AA86-4397-8AE4-48AC51308CDF}"/>
                </a:ext>
              </a:extLst>
            </p:cNvPr>
            <p:cNvSpPr/>
            <p:nvPr/>
          </p:nvSpPr>
          <p:spPr>
            <a:xfrm>
              <a:off x="2262423" y="4748508"/>
              <a:ext cx="3056709" cy="37306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979F957-5B3F-42E5-8E9C-1BD019B2DAA6}"/>
                </a:ext>
              </a:extLst>
            </p:cNvPr>
            <p:cNvSpPr/>
            <p:nvPr/>
          </p:nvSpPr>
          <p:spPr>
            <a:xfrm>
              <a:off x="2261519" y="5232946"/>
              <a:ext cx="2927885" cy="37306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F3B05D2-503B-4803-AAAE-083FB485377A}"/>
                </a:ext>
              </a:extLst>
            </p:cNvPr>
            <p:cNvSpPr/>
            <p:nvPr/>
          </p:nvSpPr>
          <p:spPr>
            <a:xfrm>
              <a:off x="2261519" y="5702100"/>
              <a:ext cx="1464846" cy="3730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DC05E97-D3AB-4A04-80A0-46FA129DD123}"/>
                </a:ext>
              </a:extLst>
            </p:cNvPr>
            <p:cNvSpPr/>
            <p:nvPr/>
          </p:nvSpPr>
          <p:spPr>
            <a:xfrm>
              <a:off x="2261519" y="6186538"/>
              <a:ext cx="1308091" cy="373067"/>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F3D79FDD-D7B9-4A5E-8B96-75ED88437346}"/>
                </a:ext>
              </a:extLst>
            </p:cNvPr>
            <p:cNvSpPr txBox="1"/>
            <p:nvPr/>
          </p:nvSpPr>
          <p:spPr>
            <a:xfrm>
              <a:off x="5497655" y="4788740"/>
              <a:ext cx="2677886" cy="373067"/>
            </a:xfrm>
            <a:prstGeom prst="rect">
              <a:avLst/>
            </a:prstGeom>
            <a:noFill/>
          </p:spPr>
          <p:txBody>
            <a:bodyPr wrap="square" rtlCol="0">
              <a:spAutoFit/>
            </a:bodyPr>
            <a:lstStyle/>
            <a:p>
              <a:r>
                <a:rPr lang="en-US" dirty="0"/>
                <a:t>Accuracy/ </a:t>
              </a:r>
              <a:r>
                <a:rPr lang="en-US" i="1" dirty="0" err="1"/>
                <a:t>Precisión</a:t>
              </a:r>
              <a:endParaRPr lang="en-US" dirty="0"/>
            </a:p>
          </p:txBody>
        </p:sp>
        <p:sp>
          <p:nvSpPr>
            <p:cNvPr id="10" name="TextBox 9">
              <a:extLst>
                <a:ext uri="{FF2B5EF4-FFF2-40B4-BE49-F238E27FC236}">
                  <a16:creationId xmlns:a16="http://schemas.microsoft.com/office/drawing/2014/main" id="{4A5D2852-0F89-46DD-92D8-CD7BC9C6C39A}"/>
                </a:ext>
              </a:extLst>
            </p:cNvPr>
            <p:cNvSpPr txBox="1"/>
            <p:nvPr/>
          </p:nvSpPr>
          <p:spPr>
            <a:xfrm>
              <a:off x="5319132" y="5264180"/>
              <a:ext cx="5488205" cy="369332"/>
            </a:xfrm>
            <a:prstGeom prst="rect">
              <a:avLst/>
            </a:prstGeom>
            <a:noFill/>
          </p:spPr>
          <p:txBody>
            <a:bodyPr wrap="square" rtlCol="0">
              <a:spAutoFit/>
            </a:bodyPr>
            <a:lstStyle/>
            <a:p>
              <a:r>
                <a:rPr lang="en-US"/>
                <a:t>Real-time results/ </a:t>
              </a:r>
              <a:r>
                <a:rPr lang="en-US" i="1" err="1"/>
                <a:t>Resultados</a:t>
              </a:r>
              <a:r>
                <a:rPr lang="en-US" i="1"/>
                <a:t> </a:t>
              </a:r>
              <a:r>
                <a:rPr lang="en-US" i="1" err="1"/>
                <a:t>en</a:t>
              </a:r>
              <a:r>
                <a:rPr lang="en-US" i="1"/>
                <a:t> </a:t>
              </a:r>
              <a:r>
                <a:rPr lang="en-US" i="1" err="1"/>
                <a:t>tiempo</a:t>
              </a:r>
              <a:r>
                <a:rPr lang="en-US" i="1"/>
                <a:t> real</a:t>
              </a:r>
            </a:p>
          </p:txBody>
        </p:sp>
        <p:sp>
          <p:nvSpPr>
            <p:cNvPr id="11" name="TextBox 10">
              <a:extLst>
                <a:ext uri="{FF2B5EF4-FFF2-40B4-BE49-F238E27FC236}">
                  <a16:creationId xmlns:a16="http://schemas.microsoft.com/office/drawing/2014/main" id="{BC37972B-A674-4703-8FF1-8C121223491B}"/>
                </a:ext>
              </a:extLst>
            </p:cNvPr>
            <p:cNvSpPr txBox="1"/>
            <p:nvPr/>
          </p:nvSpPr>
          <p:spPr>
            <a:xfrm>
              <a:off x="3938823" y="5713647"/>
              <a:ext cx="5488205" cy="369332"/>
            </a:xfrm>
            <a:prstGeom prst="rect">
              <a:avLst/>
            </a:prstGeom>
            <a:noFill/>
          </p:spPr>
          <p:txBody>
            <a:bodyPr wrap="square" rtlCol="0">
              <a:spAutoFit/>
            </a:bodyPr>
            <a:lstStyle/>
            <a:p>
              <a:r>
                <a:rPr lang="en-US"/>
                <a:t>Spatial coverage/ </a:t>
              </a:r>
              <a:r>
                <a:rPr lang="en-US" i="1" err="1"/>
                <a:t>Cobertura</a:t>
              </a:r>
              <a:r>
                <a:rPr lang="en-US" i="1"/>
                <a:t> </a:t>
              </a:r>
              <a:r>
                <a:rPr lang="en-US" i="1" err="1"/>
                <a:t>espacial</a:t>
              </a:r>
              <a:r>
                <a:rPr lang="en-US" i="1"/>
                <a:t> </a:t>
              </a:r>
            </a:p>
          </p:txBody>
        </p:sp>
        <p:sp>
          <p:nvSpPr>
            <p:cNvPr id="12" name="TextBox 11">
              <a:extLst>
                <a:ext uri="{FF2B5EF4-FFF2-40B4-BE49-F238E27FC236}">
                  <a16:creationId xmlns:a16="http://schemas.microsoft.com/office/drawing/2014/main" id="{F16885E8-8CBA-438D-A4C3-4ABFB2303C65}"/>
                </a:ext>
              </a:extLst>
            </p:cNvPr>
            <p:cNvSpPr txBox="1"/>
            <p:nvPr/>
          </p:nvSpPr>
          <p:spPr>
            <a:xfrm>
              <a:off x="3725461" y="6217442"/>
              <a:ext cx="5488205" cy="369332"/>
            </a:xfrm>
            <a:prstGeom prst="rect">
              <a:avLst/>
            </a:prstGeom>
            <a:noFill/>
          </p:spPr>
          <p:txBody>
            <a:bodyPr wrap="square" rtlCol="0">
              <a:spAutoFit/>
            </a:bodyPr>
            <a:lstStyle/>
            <a:p>
              <a:r>
                <a:rPr lang="en-US"/>
                <a:t>Individual pollutant/ </a:t>
              </a:r>
              <a:r>
                <a:rPr lang="en-US" i="1" err="1"/>
                <a:t>Contaminante</a:t>
              </a:r>
              <a:r>
                <a:rPr lang="en-US" i="1"/>
                <a:t> individual </a:t>
              </a:r>
            </a:p>
          </p:txBody>
        </p:sp>
        <p:sp>
          <p:nvSpPr>
            <p:cNvPr id="13" name="TextBox 12">
              <a:extLst>
                <a:ext uri="{FF2B5EF4-FFF2-40B4-BE49-F238E27FC236}">
                  <a16:creationId xmlns:a16="http://schemas.microsoft.com/office/drawing/2014/main" id="{3D118B13-A0BE-4A9A-A05C-9CFC7E596001}"/>
                </a:ext>
              </a:extLst>
            </p:cNvPr>
            <p:cNvSpPr txBox="1"/>
            <p:nvPr/>
          </p:nvSpPr>
          <p:spPr>
            <a:xfrm>
              <a:off x="1584429" y="4748508"/>
              <a:ext cx="548640" cy="373067"/>
            </a:xfrm>
            <a:prstGeom prst="rect">
              <a:avLst/>
            </a:prstGeom>
            <a:noFill/>
          </p:spPr>
          <p:txBody>
            <a:bodyPr wrap="square" rtlCol="0">
              <a:spAutoFit/>
            </a:bodyPr>
            <a:lstStyle/>
            <a:p>
              <a:r>
                <a:rPr lang="en-US"/>
                <a:t>1</a:t>
              </a:r>
              <a:r>
                <a:rPr lang="en-US" baseline="30000"/>
                <a:t>st</a:t>
              </a:r>
              <a:r>
                <a:rPr lang="en-US"/>
                <a:t> </a:t>
              </a:r>
            </a:p>
          </p:txBody>
        </p:sp>
        <p:sp>
          <p:nvSpPr>
            <p:cNvPr id="14" name="TextBox 13">
              <a:extLst>
                <a:ext uri="{FF2B5EF4-FFF2-40B4-BE49-F238E27FC236}">
                  <a16:creationId xmlns:a16="http://schemas.microsoft.com/office/drawing/2014/main" id="{93776E83-76BB-4800-B3C6-0B950087EE25}"/>
                </a:ext>
              </a:extLst>
            </p:cNvPr>
            <p:cNvSpPr txBox="1"/>
            <p:nvPr/>
          </p:nvSpPr>
          <p:spPr>
            <a:xfrm>
              <a:off x="1606650" y="5232945"/>
              <a:ext cx="548640" cy="369332"/>
            </a:xfrm>
            <a:prstGeom prst="rect">
              <a:avLst/>
            </a:prstGeom>
            <a:noFill/>
          </p:spPr>
          <p:txBody>
            <a:bodyPr wrap="square" rtlCol="0">
              <a:spAutoFit/>
            </a:bodyPr>
            <a:lstStyle/>
            <a:p>
              <a:r>
                <a:rPr lang="en-US"/>
                <a:t>2</a:t>
              </a:r>
              <a:r>
                <a:rPr lang="en-US" baseline="30000"/>
                <a:t>nd</a:t>
              </a:r>
              <a:endParaRPr lang="en-US"/>
            </a:p>
          </p:txBody>
        </p:sp>
        <p:sp>
          <p:nvSpPr>
            <p:cNvPr id="15" name="TextBox 14">
              <a:extLst>
                <a:ext uri="{FF2B5EF4-FFF2-40B4-BE49-F238E27FC236}">
                  <a16:creationId xmlns:a16="http://schemas.microsoft.com/office/drawing/2014/main" id="{87BBFEF5-8879-405A-94E2-7EF7109BF256}"/>
                </a:ext>
              </a:extLst>
            </p:cNvPr>
            <p:cNvSpPr txBox="1"/>
            <p:nvPr/>
          </p:nvSpPr>
          <p:spPr>
            <a:xfrm>
              <a:off x="1584429" y="5707712"/>
              <a:ext cx="548640" cy="373067"/>
            </a:xfrm>
            <a:prstGeom prst="rect">
              <a:avLst/>
            </a:prstGeom>
            <a:noFill/>
          </p:spPr>
          <p:txBody>
            <a:bodyPr wrap="square" rtlCol="0">
              <a:spAutoFit/>
            </a:bodyPr>
            <a:lstStyle/>
            <a:p>
              <a:r>
                <a:rPr lang="en-US"/>
                <a:t>3</a:t>
              </a:r>
              <a:r>
                <a:rPr lang="en-US" baseline="30000"/>
                <a:t>rd</a:t>
              </a:r>
              <a:r>
                <a:rPr lang="en-US"/>
                <a:t>  </a:t>
              </a:r>
            </a:p>
          </p:txBody>
        </p:sp>
        <p:sp>
          <p:nvSpPr>
            <p:cNvPr id="16" name="TextBox 15">
              <a:extLst>
                <a:ext uri="{FF2B5EF4-FFF2-40B4-BE49-F238E27FC236}">
                  <a16:creationId xmlns:a16="http://schemas.microsoft.com/office/drawing/2014/main" id="{3A7B68EB-AD1B-4D50-97A9-FB8143CB61C0}"/>
                </a:ext>
              </a:extLst>
            </p:cNvPr>
            <p:cNvSpPr txBox="1"/>
            <p:nvPr/>
          </p:nvSpPr>
          <p:spPr>
            <a:xfrm>
              <a:off x="1582742" y="6186214"/>
              <a:ext cx="548640" cy="373067"/>
            </a:xfrm>
            <a:prstGeom prst="rect">
              <a:avLst/>
            </a:prstGeom>
            <a:noFill/>
          </p:spPr>
          <p:txBody>
            <a:bodyPr wrap="square" rtlCol="0">
              <a:spAutoFit/>
            </a:bodyPr>
            <a:lstStyle/>
            <a:p>
              <a:r>
                <a:rPr lang="en-US"/>
                <a:t>4</a:t>
              </a:r>
              <a:r>
                <a:rPr lang="en-US" baseline="30000"/>
                <a:t>th</a:t>
              </a:r>
              <a:r>
                <a:rPr lang="en-US"/>
                <a:t>  </a:t>
              </a:r>
            </a:p>
          </p:txBody>
        </p:sp>
      </p:grpSp>
      <p:sp>
        <p:nvSpPr>
          <p:cNvPr id="19" name="TextBox 18">
            <a:extLst>
              <a:ext uri="{FF2B5EF4-FFF2-40B4-BE49-F238E27FC236}">
                <a16:creationId xmlns:a16="http://schemas.microsoft.com/office/drawing/2014/main" id="{1A5AB9B1-61D9-454E-86D8-2BED2CF6A3DE}"/>
              </a:ext>
            </a:extLst>
          </p:cNvPr>
          <p:cNvSpPr txBox="1"/>
          <p:nvPr/>
        </p:nvSpPr>
        <p:spPr>
          <a:xfrm>
            <a:off x="11531600" y="6394553"/>
            <a:ext cx="660400" cy="369332"/>
          </a:xfrm>
          <a:prstGeom prst="rect">
            <a:avLst/>
          </a:prstGeom>
          <a:noFill/>
        </p:spPr>
        <p:txBody>
          <a:bodyPr wrap="square" rtlCol="0">
            <a:spAutoFit/>
          </a:bodyPr>
          <a:lstStyle/>
          <a:p>
            <a:r>
              <a:rPr lang="en-US" dirty="0"/>
              <a:t>11</a:t>
            </a:r>
          </a:p>
        </p:txBody>
      </p:sp>
      <p:sp>
        <p:nvSpPr>
          <p:cNvPr id="21" name="Title 1">
            <a:extLst>
              <a:ext uri="{FF2B5EF4-FFF2-40B4-BE49-F238E27FC236}">
                <a16:creationId xmlns:a16="http://schemas.microsoft.com/office/drawing/2014/main" id="{05C40463-6F43-4690-B0E7-D9A76E3306BF}"/>
              </a:ext>
            </a:extLst>
          </p:cNvPr>
          <p:cNvSpPr txBox="1">
            <a:spLocks/>
          </p:cNvSpPr>
          <p:nvPr/>
        </p:nvSpPr>
        <p:spPr>
          <a:xfrm>
            <a:off x="5507051" y="149143"/>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solidFill>
                  <a:schemeClr val="accent2"/>
                </a:solidFill>
              </a:rPr>
              <a:t>Taller </a:t>
            </a:r>
            <a:r>
              <a:rPr lang="en-US" dirty="0" err="1">
                <a:solidFill>
                  <a:schemeClr val="accent2"/>
                </a:solidFill>
              </a:rPr>
              <a:t>Público</a:t>
            </a:r>
            <a:r>
              <a:rPr lang="en-US" dirty="0">
                <a:solidFill>
                  <a:schemeClr val="accent2"/>
                </a:solidFill>
              </a:rPr>
              <a:t>: </a:t>
            </a:r>
            <a:r>
              <a:rPr lang="en-US" dirty="0" err="1">
                <a:solidFill>
                  <a:schemeClr val="accent2"/>
                </a:solidFill>
              </a:rPr>
              <a:t>Encuesta</a:t>
            </a:r>
            <a:endParaRPr lang="en-US" dirty="0">
              <a:solidFill>
                <a:schemeClr val="accent2"/>
              </a:solidFill>
            </a:endParaRPr>
          </a:p>
        </p:txBody>
      </p:sp>
      <p:sp>
        <p:nvSpPr>
          <p:cNvPr id="22" name="Content Placeholder 2">
            <a:extLst>
              <a:ext uri="{FF2B5EF4-FFF2-40B4-BE49-F238E27FC236}">
                <a16:creationId xmlns:a16="http://schemas.microsoft.com/office/drawing/2014/main" id="{70475F84-FB3B-402C-ACDE-ABC58EC7B64E}"/>
              </a:ext>
            </a:extLst>
          </p:cNvPr>
          <p:cNvSpPr txBox="1">
            <a:spLocks/>
          </p:cNvSpPr>
          <p:nvPr/>
        </p:nvSpPr>
        <p:spPr>
          <a:xfrm>
            <a:off x="5410821" y="1064977"/>
            <a:ext cx="5217532" cy="5754029"/>
          </a:xfrm>
          <a:prstGeom prst="rect">
            <a:avLst/>
          </a:prstGeom>
        </p:spPr>
        <p:txBody>
          <a:bodyPr vert="horz" lIns="91440" tIns="45720" rIns="91440" bIns="45720" rtlCol="0">
            <a:normAutofit/>
          </a:bodyPr>
          <a:lstStyle>
            <a:defPPr>
              <a:defRPr lang="en-US"/>
            </a:defPPr>
            <a:lvl1pPr marL="342900" indent="-342900">
              <a:spcBef>
                <a:spcPts val="1000"/>
              </a:spcBef>
              <a:spcAft>
                <a:spcPts val="0"/>
              </a:spcAft>
              <a:buClr>
                <a:schemeClr val="accent1"/>
              </a:buClr>
              <a:buSzPct val="80000"/>
              <a:buFont typeface="Wingdings 3" charset="2"/>
              <a:buChar char=""/>
              <a:defRPr i="1">
                <a:solidFill>
                  <a:schemeClr val="tx1">
                    <a:lumMod val="75000"/>
                    <a:lumOff val="25000"/>
                  </a:schemeClr>
                </a:solidFill>
              </a:defRPr>
            </a:lvl1pPr>
            <a:lvl2pPr marL="742950" lvl="1" indent="-285750">
              <a:spcBef>
                <a:spcPts val="1000"/>
              </a:spcBef>
              <a:spcAft>
                <a:spcPts val="0"/>
              </a:spcAft>
              <a:buClr>
                <a:schemeClr val="accent1"/>
              </a:buClr>
              <a:buSzPct val="80000"/>
              <a:buFont typeface="Wingdings 3" charset="2"/>
              <a:buChar char=""/>
              <a:defRPr sz="1600" i="1">
                <a:solidFill>
                  <a:schemeClr val="tx1">
                    <a:lumMod val="75000"/>
                    <a:lumOff val="25000"/>
                  </a:schemeClr>
                </a:solidFill>
              </a:defRPr>
            </a:lvl2pPr>
            <a:lvl3pPr marL="1143000" indent="-228600">
              <a:spcBef>
                <a:spcPts val="1000"/>
              </a:spcBef>
              <a:spcAft>
                <a:spcPts val="0"/>
              </a:spcAft>
              <a:buClr>
                <a:schemeClr val="accent1"/>
              </a:buClr>
              <a:buSzPct val="80000"/>
              <a:buFont typeface="Wingdings 3" charset="2"/>
              <a:buChar char=""/>
              <a:defRPr sz="1400">
                <a:solidFill>
                  <a:schemeClr val="tx1">
                    <a:lumMod val="75000"/>
                    <a:lumOff val="25000"/>
                  </a:schemeClr>
                </a:solidFill>
              </a:defRPr>
            </a:lvl3pPr>
            <a:lvl4pPr marL="1600200" indent="-2286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4pPr>
            <a:lvl5pPr marL="2057400" indent="-2286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5pPr>
            <a:lvl6pPr marL="2514600" indent="-2286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6pPr>
            <a:lvl7pPr marL="2971800" indent="-2286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7pPr>
            <a:lvl8pPr marL="3429000" indent="-2286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8pPr>
            <a:lvl9pPr marL="3886200" indent="-2286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9pPr>
          </a:lstStyle>
          <a:p>
            <a:r>
              <a:rPr lang="en-US" i="0" dirty="0">
                <a:solidFill>
                  <a:schemeClr val="accent2"/>
                </a:solidFill>
              </a:rPr>
              <a:t>¿</a:t>
            </a:r>
            <a:r>
              <a:rPr lang="en-US" i="0" dirty="0" err="1">
                <a:solidFill>
                  <a:schemeClr val="accent2"/>
                </a:solidFill>
              </a:rPr>
              <a:t>Cuál</a:t>
            </a:r>
            <a:r>
              <a:rPr lang="en-US" i="0" dirty="0">
                <a:solidFill>
                  <a:schemeClr val="accent2"/>
                </a:solidFill>
              </a:rPr>
              <a:t> es </a:t>
            </a:r>
            <a:r>
              <a:rPr lang="en-US" i="0" dirty="0" err="1">
                <a:solidFill>
                  <a:schemeClr val="accent2"/>
                </a:solidFill>
              </a:rPr>
              <a:t>su</a:t>
            </a:r>
            <a:r>
              <a:rPr lang="en-US" i="0" dirty="0">
                <a:solidFill>
                  <a:schemeClr val="accent2"/>
                </a:solidFill>
              </a:rPr>
              <a:t> </a:t>
            </a:r>
            <a:r>
              <a:rPr lang="en-US" i="0" dirty="0" err="1">
                <a:solidFill>
                  <a:schemeClr val="accent2"/>
                </a:solidFill>
              </a:rPr>
              <a:t>expectativa</a:t>
            </a:r>
            <a:r>
              <a:rPr lang="en-US" i="0" dirty="0">
                <a:solidFill>
                  <a:schemeClr val="accent2"/>
                </a:solidFill>
              </a:rPr>
              <a:t> del APCD </a:t>
            </a:r>
            <a:r>
              <a:rPr lang="en-US" i="0" dirty="0" err="1">
                <a:solidFill>
                  <a:schemeClr val="accent2"/>
                </a:solidFill>
              </a:rPr>
              <a:t>durante</a:t>
            </a:r>
            <a:r>
              <a:rPr lang="en-US" i="0" dirty="0">
                <a:solidFill>
                  <a:schemeClr val="accent2"/>
                </a:solidFill>
              </a:rPr>
              <a:t> un </a:t>
            </a:r>
            <a:r>
              <a:rPr lang="en-US" i="0" dirty="0" err="1">
                <a:solidFill>
                  <a:schemeClr val="accent2"/>
                </a:solidFill>
              </a:rPr>
              <a:t>incidente</a:t>
            </a:r>
            <a:r>
              <a:rPr lang="en-US" i="0" dirty="0">
                <a:solidFill>
                  <a:schemeClr val="accent2"/>
                </a:solidFill>
              </a:rPr>
              <a:t>?</a:t>
            </a:r>
          </a:p>
          <a:p>
            <a:pPr lvl="1"/>
            <a:r>
              <a:rPr lang="en-US" i="0" dirty="0" err="1">
                <a:solidFill>
                  <a:schemeClr val="accent2"/>
                </a:solidFill>
              </a:rPr>
              <a:t>Informar</a:t>
            </a:r>
            <a:r>
              <a:rPr lang="en-US" i="0" dirty="0">
                <a:solidFill>
                  <a:schemeClr val="accent2"/>
                </a:solidFill>
              </a:rPr>
              <a:t> a las </a:t>
            </a:r>
            <a:r>
              <a:rPr lang="en-US" i="0" dirty="0" err="1">
                <a:solidFill>
                  <a:schemeClr val="accent2"/>
                </a:solidFill>
              </a:rPr>
              <a:t>comunidades</a:t>
            </a:r>
            <a:r>
              <a:rPr lang="en-US" i="0" dirty="0">
                <a:solidFill>
                  <a:schemeClr val="accent2"/>
                </a:solidFill>
              </a:rPr>
              <a:t> </a:t>
            </a:r>
            <a:r>
              <a:rPr lang="en-US" i="0" dirty="0" err="1">
                <a:solidFill>
                  <a:schemeClr val="accent2"/>
                </a:solidFill>
              </a:rPr>
              <a:t>sobre</a:t>
            </a:r>
            <a:r>
              <a:rPr lang="en-US" i="0" dirty="0">
                <a:solidFill>
                  <a:schemeClr val="accent2"/>
                </a:solidFill>
              </a:rPr>
              <a:t> </a:t>
            </a:r>
            <a:r>
              <a:rPr lang="en-US" i="0" dirty="0" err="1">
                <a:solidFill>
                  <a:schemeClr val="accent2"/>
                </a:solidFill>
              </a:rPr>
              <a:t>el</a:t>
            </a:r>
            <a:r>
              <a:rPr lang="en-US" i="0" dirty="0">
                <a:solidFill>
                  <a:schemeClr val="accent2"/>
                </a:solidFill>
              </a:rPr>
              <a:t> </a:t>
            </a:r>
            <a:r>
              <a:rPr lang="en-US" i="0" dirty="0" err="1">
                <a:solidFill>
                  <a:schemeClr val="accent2"/>
                </a:solidFill>
              </a:rPr>
              <a:t>incidente</a:t>
            </a:r>
            <a:r>
              <a:rPr lang="en-US" i="0" dirty="0">
                <a:solidFill>
                  <a:schemeClr val="accent2"/>
                </a:solidFill>
              </a:rPr>
              <a:t>, pasos </a:t>
            </a:r>
            <a:r>
              <a:rPr lang="en-US" i="0" dirty="0" err="1">
                <a:solidFill>
                  <a:schemeClr val="accent2"/>
                </a:solidFill>
              </a:rPr>
              <a:t>siguientes</a:t>
            </a:r>
            <a:r>
              <a:rPr lang="en-US" i="0" dirty="0">
                <a:solidFill>
                  <a:schemeClr val="accent2"/>
                </a:solidFill>
              </a:rPr>
              <a:t>, </a:t>
            </a:r>
            <a:r>
              <a:rPr lang="en-US" i="0" dirty="0" err="1">
                <a:solidFill>
                  <a:schemeClr val="accent2"/>
                </a:solidFill>
              </a:rPr>
              <a:t>informción</a:t>
            </a:r>
            <a:r>
              <a:rPr lang="en-US" i="0" dirty="0">
                <a:solidFill>
                  <a:schemeClr val="accent2"/>
                </a:solidFill>
              </a:rPr>
              <a:t> a </a:t>
            </a:r>
            <a:r>
              <a:rPr lang="en-US" i="0" dirty="0" err="1">
                <a:solidFill>
                  <a:schemeClr val="accent2"/>
                </a:solidFill>
              </a:rPr>
              <a:t>tiempo</a:t>
            </a:r>
            <a:r>
              <a:rPr lang="en-US" i="0" dirty="0">
                <a:solidFill>
                  <a:schemeClr val="accent2"/>
                </a:solidFill>
              </a:rPr>
              <a:t> </a:t>
            </a:r>
            <a:r>
              <a:rPr lang="en-US" i="0" dirty="0" err="1">
                <a:solidFill>
                  <a:schemeClr val="accent2"/>
                </a:solidFill>
              </a:rPr>
              <a:t>sobre</a:t>
            </a:r>
            <a:r>
              <a:rPr lang="en-US" i="0" dirty="0">
                <a:solidFill>
                  <a:schemeClr val="accent2"/>
                </a:solidFill>
              </a:rPr>
              <a:t> </a:t>
            </a:r>
            <a:r>
              <a:rPr lang="en-US" i="0" dirty="0" err="1">
                <a:solidFill>
                  <a:schemeClr val="accent2"/>
                </a:solidFill>
              </a:rPr>
              <a:t>riesgos</a:t>
            </a:r>
            <a:r>
              <a:rPr lang="en-US" i="0" dirty="0">
                <a:solidFill>
                  <a:schemeClr val="accent2"/>
                </a:solidFill>
              </a:rPr>
              <a:t> a la </a:t>
            </a:r>
            <a:r>
              <a:rPr lang="en-US" i="0" dirty="0" err="1">
                <a:solidFill>
                  <a:schemeClr val="accent2"/>
                </a:solidFill>
              </a:rPr>
              <a:t>salud</a:t>
            </a:r>
            <a:endParaRPr lang="en-US" i="0" dirty="0">
              <a:solidFill>
                <a:schemeClr val="accent2"/>
              </a:solidFill>
            </a:endParaRPr>
          </a:p>
          <a:p>
            <a:r>
              <a:rPr lang="en-US" i="0" dirty="0">
                <a:solidFill>
                  <a:schemeClr val="accent2"/>
                </a:solidFill>
              </a:rPr>
              <a:t>¿</a:t>
            </a:r>
            <a:r>
              <a:rPr lang="en-US" i="0" dirty="0" err="1">
                <a:solidFill>
                  <a:schemeClr val="accent2"/>
                </a:solidFill>
              </a:rPr>
              <a:t>Cuál</a:t>
            </a:r>
            <a:r>
              <a:rPr lang="en-US" i="0" dirty="0">
                <a:solidFill>
                  <a:schemeClr val="accent2"/>
                </a:solidFill>
              </a:rPr>
              <a:t> es </a:t>
            </a:r>
            <a:r>
              <a:rPr lang="en-US" i="0" dirty="0" err="1">
                <a:solidFill>
                  <a:schemeClr val="accent2"/>
                </a:solidFill>
              </a:rPr>
              <a:t>su</a:t>
            </a:r>
            <a:r>
              <a:rPr lang="en-US" i="0" dirty="0">
                <a:solidFill>
                  <a:schemeClr val="accent2"/>
                </a:solidFill>
              </a:rPr>
              <a:t> </a:t>
            </a:r>
            <a:r>
              <a:rPr lang="en-US" i="0" dirty="0" err="1">
                <a:solidFill>
                  <a:schemeClr val="accent2"/>
                </a:solidFill>
              </a:rPr>
              <a:t>expectativa</a:t>
            </a:r>
            <a:r>
              <a:rPr lang="en-US" i="0" dirty="0">
                <a:solidFill>
                  <a:schemeClr val="accent2"/>
                </a:solidFill>
              </a:rPr>
              <a:t> del APCD </a:t>
            </a:r>
            <a:r>
              <a:rPr lang="en-US" i="0" dirty="0" err="1">
                <a:solidFill>
                  <a:schemeClr val="accent2"/>
                </a:solidFill>
              </a:rPr>
              <a:t>después</a:t>
            </a:r>
            <a:r>
              <a:rPr lang="en-US" i="0" dirty="0">
                <a:solidFill>
                  <a:schemeClr val="accent2"/>
                </a:solidFill>
              </a:rPr>
              <a:t> de un </a:t>
            </a:r>
            <a:r>
              <a:rPr lang="en-US" i="0" dirty="0" err="1">
                <a:solidFill>
                  <a:schemeClr val="accent2"/>
                </a:solidFill>
              </a:rPr>
              <a:t>incidente</a:t>
            </a:r>
            <a:r>
              <a:rPr lang="en-US" i="0" dirty="0">
                <a:solidFill>
                  <a:schemeClr val="accent2"/>
                </a:solidFill>
              </a:rPr>
              <a:t>?</a:t>
            </a:r>
          </a:p>
          <a:p>
            <a:pPr lvl="1"/>
            <a:r>
              <a:rPr lang="en-US" i="0" dirty="0" err="1">
                <a:solidFill>
                  <a:schemeClr val="accent2"/>
                </a:solidFill>
              </a:rPr>
              <a:t>Reportar</a:t>
            </a:r>
            <a:r>
              <a:rPr lang="en-US" i="0" dirty="0">
                <a:solidFill>
                  <a:schemeClr val="accent2"/>
                </a:solidFill>
              </a:rPr>
              <a:t> a la </a:t>
            </a:r>
            <a:r>
              <a:rPr lang="en-US" i="0" dirty="0" err="1">
                <a:solidFill>
                  <a:schemeClr val="accent2"/>
                </a:solidFill>
              </a:rPr>
              <a:t>comunidad</a:t>
            </a:r>
            <a:r>
              <a:rPr lang="en-US" i="0" dirty="0">
                <a:solidFill>
                  <a:schemeClr val="accent2"/>
                </a:solidFill>
              </a:rPr>
              <a:t> </a:t>
            </a:r>
            <a:r>
              <a:rPr lang="en-US" i="0" dirty="0" err="1">
                <a:solidFill>
                  <a:schemeClr val="accent2"/>
                </a:solidFill>
              </a:rPr>
              <a:t>datos</a:t>
            </a:r>
            <a:r>
              <a:rPr lang="en-US" i="0" dirty="0">
                <a:solidFill>
                  <a:schemeClr val="accent2"/>
                </a:solidFill>
              </a:rPr>
              <a:t>/</a:t>
            </a:r>
            <a:r>
              <a:rPr lang="en-US" i="0" dirty="0" err="1">
                <a:solidFill>
                  <a:schemeClr val="accent2"/>
                </a:solidFill>
              </a:rPr>
              <a:t>impactos</a:t>
            </a:r>
            <a:r>
              <a:rPr lang="en-US" i="0" dirty="0">
                <a:solidFill>
                  <a:schemeClr val="accent2"/>
                </a:solidFill>
              </a:rPr>
              <a:t> a la </a:t>
            </a:r>
            <a:r>
              <a:rPr lang="en-US" i="0" dirty="0" err="1">
                <a:solidFill>
                  <a:schemeClr val="accent2"/>
                </a:solidFill>
              </a:rPr>
              <a:t>salud</a:t>
            </a:r>
            <a:r>
              <a:rPr lang="en-US" i="0" dirty="0">
                <a:solidFill>
                  <a:schemeClr val="accent2"/>
                </a:solidFill>
              </a:rPr>
              <a:t> y </a:t>
            </a:r>
            <a:r>
              <a:rPr lang="en-US" i="0" dirty="0" err="1">
                <a:solidFill>
                  <a:schemeClr val="accent2"/>
                </a:solidFill>
              </a:rPr>
              <a:t>hacer</a:t>
            </a:r>
            <a:r>
              <a:rPr lang="en-US" i="0" dirty="0">
                <a:solidFill>
                  <a:schemeClr val="accent2"/>
                </a:solidFill>
              </a:rPr>
              <a:t> una </a:t>
            </a:r>
            <a:r>
              <a:rPr lang="en-US" i="0" dirty="0" err="1">
                <a:solidFill>
                  <a:schemeClr val="accent2"/>
                </a:solidFill>
              </a:rPr>
              <a:t>evaluación</a:t>
            </a:r>
            <a:r>
              <a:rPr lang="en-US" i="0" dirty="0">
                <a:solidFill>
                  <a:schemeClr val="accent2"/>
                </a:solidFill>
              </a:rPr>
              <a:t> de la </a:t>
            </a:r>
            <a:r>
              <a:rPr lang="en-US" i="0" dirty="0" err="1">
                <a:solidFill>
                  <a:schemeClr val="accent2"/>
                </a:solidFill>
              </a:rPr>
              <a:t>respuesta</a:t>
            </a:r>
            <a:endParaRPr lang="es-ES" i="0" dirty="0">
              <a:solidFill>
                <a:schemeClr val="accent2"/>
              </a:solidFill>
            </a:endParaRPr>
          </a:p>
          <a:p>
            <a:r>
              <a:rPr lang="es-ES" i="0" dirty="0">
                <a:solidFill>
                  <a:schemeClr val="accent2"/>
                </a:solidFill>
              </a:rPr>
              <a:t>Clasifique la prioridad de las características del instrumento</a:t>
            </a:r>
            <a:endParaRPr lang="en-US" i="0" dirty="0">
              <a:solidFill>
                <a:schemeClr val="accent2"/>
              </a:solidFill>
            </a:endParaRPr>
          </a:p>
        </p:txBody>
      </p:sp>
    </p:spTree>
    <p:extLst>
      <p:ext uri="{BB962C8B-B14F-4D97-AF65-F5344CB8AC3E}">
        <p14:creationId xmlns:p14="http://schemas.microsoft.com/office/powerpoint/2010/main" val="1853163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A3E6C-4680-4C54-9335-0B8AE65CC07D}"/>
              </a:ext>
            </a:extLst>
          </p:cNvPr>
          <p:cNvSpPr>
            <a:spLocks noGrp="1"/>
          </p:cNvSpPr>
          <p:nvPr>
            <p:ph type="title"/>
          </p:nvPr>
        </p:nvSpPr>
        <p:spPr>
          <a:xfrm>
            <a:off x="677334" y="685800"/>
            <a:ext cx="8596668" cy="1320800"/>
          </a:xfrm>
        </p:spPr>
        <p:txBody>
          <a:bodyPr/>
          <a:lstStyle/>
          <a:p>
            <a:r>
              <a:rPr lang="en-US" dirty="0"/>
              <a:t>Requested Action</a:t>
            </a:r>
          </a:p>
        </p:txBody>
      </p:sp>
      <p:sp>
        <p:nvSpPr>
          <p:cNvPr id="3" name="Content Placeholder 2">
            <a:extLst>
              <a:ext uri="{FF2B5EF4-FFF2-40B4-BE49-F238E27FC236}">
                <a16:creationId xmlns:a16="http://schemas.microsoft.com/office/drawing/2014/main" id="{4C5F8D43-2BC3-4628-81FB-C4708A1EC81A}"/>
              </a:ext>
            </a:extLst>
          </p:cNvPr>
          <p:cNvSpPr>
            <a:spLocks noGrp="1"/>
          </p:cNvSpPr>
          <p:nvPr>
            <p:ph idx="1"/>
          </p:nvPr>
        </p:nvSpPr>
        <p:spPr>
          <a:xfrm>
            <a:off x="283634" y="1690689"/>
            <a:ext cx="4605866" cy="4989511"/>
          </a:xfrm>
        </p:spPr>
        <p:txBody>
          <a:bodyPr vert="horz" lIns="91440" tIns="45720" rIns="91440" bIns="45720" rtlCol="0" anchor="t">
            <a:normAutofit/>
          </a:bodyPr>
          <a:lstStyle/>
          <a:p>
            <a:endParaRPr lang="en-US" dirty="0"/>
          </a:p>
          <a:p>
            <a:r>
              <a:rPr lang="en-US" dirty="0"/>
              <a:t>Receive an update on development of a draft proposed San Diego County Air Pollution Control District Incident Response Plan</a:t>
            </a:r>
          </a:p>
          <a:p>
            <a:endParaRPr lang="en-US" dirty="0"/>
          </a:p>
          <a:p>
            <a:r>
              <a:rPr lang="en-US" dirty="0"/>
              <a:t>Direct staff to return to the Board in January 2022 with a proposed final plan addressing the Board’s and the public’s input</a:t>
            </a:r>
          </a:p>
        </p:txBody>
      </p:sp>
      <p:sp>
        <p:nvSpPr>
          <p:cNvPr id="4" name="TextBox 3">
            <a:extLst>
              <a:ext uri="{FF2B5EF4-FFF2-40B4-BE49-F238E27FC236}">
                <a16:creationId xmlns:a16="http://schemas.microsoft.com/office/drawing/2014/main" id="{9B89CB57-D987-4D05-B158-3E83F5B2E2C8}"/>
              </a:ext>
            </a:extLst>
          </p:cNvPr>
          <p:cNvSpPr txBox="1"/>
          <p:nvPr/>
        </p:nvSpPr>
        <p:spPr>
          <a:xfrm>
            <a:off x="11531600" y="6394553"/>
            <a:ext cx="660400" cy="369332"/>
          </a:xfrm>
          <a:prstGeom prst="rect">
            <a:avLst/>
          </a:prstGeom>
          <a:noFill/>
        </p:spPr>
        <p:txBody>
          <a:bodyPr wrap="square" rtlCol="0">
            <a:spAutoFit/>
          </a:bodyPr>
          <a:lstStyle/>
          <a:p>
            <a:r>
              <a:rPr lang="en-US" dirty="0"/>
              <a:t>12</a:t>
            </a:r>
          </a:p>
        </p:txBody>
      </p:sp>
      <p:sp>
        <p:nvSpPr>
          <p:cNvPr id="6" name="Title 1">
            <a:extLst>
              <a:ext uri="{FF2B5EF4-FFF2-40B4-BE49-F238E27FC236}">
                <a16:creationId xmlns:a16="http://schemas.microsoft.com/office/drawing/2014/main" id="{46061EAC-8359-4643-BE47-3B17A1FCF7BA}"/>
              </a:ext>
            </a:extLst>
          </p:cNvPr>
          <p:cNvSpPr txBox="1">
            <a:spLocks/>
          </p:cNvSpPr>
          <p:nvPr/>
        </p:nvSpPr>
        <p:spPr>
          <a:xfrm>
            <a:off x="5561235" y="678705"/>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err="1">
                <a:solidFill>
                  <a:schemeClr val="accent2"/>
                </a:solidFill>
              </a:rPr>
              <a:t>Acción</a:t>
            </a:r>
            <a:r>
              <a:rPr lang="en-US" dirty="0">
                <a:solidFill>
                  <a:schemeClr val="accent2"/>
                </a:solidFill>
              </a:rPr>
              <a:t> </a:t>
            </a:r>
            <a:r>
              <a:rPr lang="en-US" dirty="0" err="1">
                <a:solidFill>
                  <a:schemeClr val="accent2"/>
                </a:solidFill>
              </a:rPr>
              <a:t>Requerida</a:t>
            </a:r>
            <a:endParaRPr lang="en-US" dirty="0">
              <a:solidFill>
                <a:schemeClr val="accent2"/>
              </a:solidFill>
            </a:endParaRPr>
          </a:p>
        </p:txBody>
      </p:sp>
      <p:sp>
        <p:nvSpPr>
          <p:cNvPr id="7" name="Content Placeholder 2">
            <a:extLst>
              <a:ext uri="{FF2B5EF4-FFF2-40B4-BE49-F238E27FC236}">
                <a16:creationId xmlns:a16="http://schemas.microsoft.com/office/drawing/2014/main" id="{82CE2BB4-9437-46EC-B43E-2F4B4666884A}"/>
              </a:ext>
            </a:extLst>
          </p:cNvPr>
          <p:cNvSpPr txBox="1">
            <a:spLocks/>
          </p:cNvSpPr>
          <p:nvPr/>
        </p:nvSpPr>
        <p:spPr>
          <a:xfrm>
            <a:off x="5167535" y="1492208"/>
            <a:ext cx="4605866" cy="4989511"/>
          </a:xfrm>
          <a:prstGeom prst="rect">
            <a:avLst/>
          </a:prstGeom>
        </p:spPr>
        <p:txBody>
          <a:bodyPr vert="horz" lIns="91440" tIns="45720" rIns="91440" bIns="45720" rtlCol="0" anchor="t">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en-US" dirty="0">
              <a:solidFill>
                <a:schemeClr val="accent2"/>
              </a:solidFill>
            </a:endParaRPr>
          </a:p>
          <a:p>
            <a:r>
              <a:rPr lang="es-ES" dirty="0">
                <a:solidFill>
                  <a:schemeClr val="accent2"/>
                </a:solidFill>
              </a:rPr>
              <a:t>Recibir una actualización sobre el desarrollo de un borrador del Plan de Respuesta a Incidentes del Distrito de Control de la Contaminación del Aire del Condado de San Diego</a:t>
            </a:r>
          </a:p>
          <a:p>
            <a:endParaRPr lang="es-ES" dirty="0">
              <a:solidFill>
                <a:schemeClr val="accent2"/>
              </a:solidFill>
            </a:endParaRPr>
          </a:p>
          <a:p>
            <a:r>
              <a:rPr lang="es-ES" dirty="0">
                <a:solidFill>
                  <a:schemeClr val="accent2"/>
                </a:solidFill>
              </a:rPr>
              <a:t>Indicar al personal que regrese a la Junta en enero de 2022 con un plan final que aborde las opiniones de la Junta y del público.</a:t>
            </a:r>
            <a:endParaRPr lang="en-US" dirty="0">
              <a:solidFill>
                <a:schemeClr val="accent2"/>
              </a:solidFill>
            </a:endParaRPr>
          </a:p>
        </p:txBody>
      </p:sp>
    </p:spTree>
    <p:extLst>
      <p:ext uri="{BB962C8B-B14F-4D97-AF65-F5344CB8AC3E}">
        <p14:creationId xmlns:p14="http://schemas.microsoft.com/office/powerpoint/2010/main" val="344809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031A1-EA90-49EC-BAB9-1348DD41C433}"/>
              </a:ext>
            </a:extLst>
          </p:cNvPr>
          <p:cNvSpPr>
            <a:spLocks noGrp="1"/>
          </p:cNvSpPr>
          <p:nvPr>
            <p:ph type="title"/>
          </p:nvPr>
        </p:nvSpPr>
        <p:spPr>
          <a:xfrm>
            <a:off x="189573" y="609600"/>
            <a:ext cx="4634895" cy="824917"/>
          </a:xfrm>
        </p:spPr>
        <p:txBody>
          <a:bodyPr/>
          <a:lstStyle/>
          <a:p>
            <a:r>
              <a:rPr lang="en-US" b="1"/>
              <a:t>Presentation Outline</a:t>
            </a:r>
          </a:p>
        </p:txBody>
      </p:sp>
      <p:sp>
        <p:nvSpPr>
          <p:cNvPr id="3" name="Content Placeholder 2">
            <a:extLst>
              <a:ext uri="{FF2B5EF4-FFF2-40B4-BE49-F238E27FC236}">
                <a16:creationId xmlns:a16="http://schemas.microsoft.com/office/drawing/2014/main" id="{2F51AE03-A50F-4597-B566-C8EE48A83EC4}"/>
              </a:ext>
            </a:extLst>
          </p:cNvPr>
          <p:cNvSpPr>
            <a:spLocks noGrp="1"/>
          </p:cNvSpPr>
          <p:nvPr>
            <p:ph idx="1"/>
          </p:nvPr>
        </p:nvSpPr>
        <p:spPr>
          <a:xfrm>
            <a:off x="189573" y="1434517"/>
            <a:ext cx="4634895" cy="5144703"/>
          </a:xfrm>
        </p:spPr>
        <p:txBody>
          <a:bodyPr>
            <a:normAutofit/>
          </a:bodyPr>
          <a:lstStyle/>
          <a:p>
            <a:r>
              <a:rPr lang="en-US" sz="2000" dirty="0"/>
              <a:t>Unified Command Structure</a:t>
            </a:r>
          </a:p>
          <a:p>
            <a:r>
              <a:rPr lang="en-US" sz="2000" dirty="0"/>
              <a:t>Incident Notification Procedures</a:t>
            </a:r>
          </a:p>
          <a:p>
            <a:r>
              <a:rPr lang="en-US" sz="2000" dirty="0"/>
              <a:t>Current Monitoring Equipment</a:t>
            </a:r>
          </a:p>
          <a:p>
            <a:r>
              <a:rPr lang="en-US" sz="2000" dirty="0"/>
              <a:t>Instrument Characteristics</a:t>
            </a:r>
          </a:p>
          <a:p>
            <a:r>
              <a:rPr lang="en-US" sz="2000" dirty="0"/>
              <a:t>Communication Strategy</a:t>
            </a:r>
          </a:p>
          <a:p>
            <a:r>
              <a:rPr lang="en-US" sz="2000" dirty="0"/>
              <a:t>What Can the Public Do?</a:t>
            </a:r>
          </a:p>
          <a:p>
            <a:r>
              <a:rPr lang="en-US" sz="2000" dirty="0"/>
              <a:t>Public Workshop Response</a:t>
            </a:r>
          </a:p>
          <a:p>
            <a:endParaRPr lang="en-US" dirty="0"/>
          </a:p>
        </p:txBody>
      </p:sp>
      <p:sp>
        <p:nvSpPr>
          <p:cNvPr id="4" name="Title 1">
            <a:extLst>
              <a:ext uri="{FF2B5EF4-FFF2-40B4-BE49-F238E27FC236}">
                <a16:creationId xmlns:a16="http://schemas.microsoft.com/office/drawing/2014/main" id="{24502E69-30AD-4487-AE3B-3411D5C3FBDA}"/>
              </a:ext>
            </a:extLst>
          </p:cNvPr>
          <p:cNvSpPr txBox="1">
            <a:spLocks/>
          </p:cNvSpPr>
          <p:nvPr/>
        </p:nvSpPr>
        <p:spPr>
          <a:xfrm>
            <a:off x="5050085" y="609600"/>
            <a:ext cx="5663923" cy="824917"/>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1" err="1">
                <a:solidFill>
                  <a:schemeClr val="accent2"/>
                </a:solidFill>
              </a:rPr>
              <a:t>Resumen</a:t>
            </a:r>
            <a:r>
              <a:rPr lang="en-US" sz="3200" b="1">
                <a:solidFill>
                  <a:schemeClr val="accent2"/>
                </a:solidFill>
              </a:rPr>
              <a:t> de la </a:t>
            </a:r>
            <a:r>
              <a:rPr lang="en-US" sz="3200" b="1" err="1">
                <a:solidFill>
                  <a:schemeClr val="accent2"/>
                </a:solidFill>
              </a:rPr>
              <a:t>presentación</a:t>
            </a:r>
            <a:endParaRPr lang="en-US" sz="3200" b="1">
              <a:solidFill>
                <a:schemeClr val="accent2"/>
              </a:solidFill>
            </a:endParaRPr>
          </a:p>
        </p:txBody>
      </p:sp>
      <p:sp>
        <p:nvSpPr>
          <p:cNvPr id="5" name="Content Placeholder 2">
            <a:extLst>
              <a:ext uri="{FF2B5EF4-FFF2-40B4-BE49-F238E27FC236}">
                <a16:creationId xmlns:a16="http://schemas.microsoft.com/office/drawing/2014/main" id="{E336A40E-220E-4039-8076-2A96E3950BA4}"/>
              </a:ext>
            </a:extLst>
          </p:cNvPr>
          <p:cNvSpPr txBox="1">
            <a:spLocks/>
          </p:cNvSpPr>
          <p:nvPr/>
        </p:nvSpPr>
        <p:spPr>
          <a:xfrm>
            <a:off x="5050085" y="1434516"/>
            <a:ext cx="5967103" cy="514470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000" dirty="0" err="1">
                <a:solidFill>
                  <a:schemeClr val="accent2"/>
                </a:solidFill>
              </a:rPr>
              <a:t>Estructura</a:t>
            </a:r>
            <a:r>
              <a:rPr lang="en-US" sz="2000" dirty="0">
                <a:solidFill>
                  <a:schemeClr val="accent2"/>
                </a:solidFill>
              </a:rPr>
              <a:t> de </a:t>
            </a:r>
            <a:r>
              <a:rPr lang="en-US" sz="2000" dirty="0" err="1">
                <a:solidFill>
                  <a:schemeClr val="accent2"/>
                </a:solidFill>
              </a:rPr>
              <a:t>Comando</a:t>
            </a:r>
            <a:r>
              <a:rPr lang="en-US" sz="2000" dirty="0">
                <a:solidFill>
                  <a:schemeClr val="accent2"/>
                </a:solidFill>
              </a:rPr>
              <a:t> </a:t>
            </a:r>
            <a:r>
              <a:rPr lang="en-US" sz="2000" dirty="0" err="1">
                <a:solidFill>
                  <a:schemeClr val="accent2"/>
                </a:solidFill>
              </a:rPr>
              <a:t>Unificado</a:t>
            </a:r>
            <a:endParaRPr lang="en-US" sz="2000" dirty="0">
              <a:solidFill>
                <a:schemeClr val="accent2"/>
              </a:solidFill>
            </a:endParaRPr>
          </a:p>
          <a:p>
            <a:r>
              <a:rPr lang="es-ES" sz="2000" dirty="0">
                <a:solidFill>
                  <a:schemeClr val="accent2"/>
                </a:solidFill>
              </a:rPr>
              <a:t>Procedimientos de notificación de incidentes</a:t>
            </a:r>
          </a:p>
          <a:p>
            <a:r>
              <a:rPr lang="en-US" sz="2000" dirty="0" err="1">
                <a:solidFill>
                  <a:schemeClr val="accent2"/>
                </a:solidFill>
              </a:rPr>
              <a:t>Equipo</a:t>
            </a:r>
            <a:r>
              <a:rPr lang="en-US" sz="2000" dirty="0">
                <a:solidFill>
                  <a:schemeClr val="accent2"/>
                </a:solidFill>
              </a:rPr>
              <a:t> de </a:t>
            </a:r>
            <a:r>
              <a:rPr lang="en-US" sz="2000" dirty="0" err="1">
                <a:solidFill>
                  <a:schemeClr val="accent2"/>
                </a:solidFill>
              </a:rPr>
              <a:t>monitoreo</a:t>
            </a:r>
            <a:r>
              <a:rPr lang="en-US" sz="2000" dirty="0">
                <a:solidFill>
                  <a:schemeClr val="accent2"/>
                </a:solidFill>
              </a:rPr>
              <a:t> actual</a:t>
            </a:r>
          </a:p>
          <a:p>
            <a:r>
              <a:rPr lang="en-US" sz="2000" dirty="0" err="1">
                <a:solidFill>
                  <a:schemeClr val="accent2"/>
                </a:solidFill>
              </a:rPr>
              <a:t>Características</a:t>
            </a:r>
            <a:r>
              <a:rPr lang="en-US" sz="2000" dirty="0">
                <a:solidFill>
                  <a:schemeClr val="accent2"/>
                </a:solidFill>
              </a:rPr>
              <a:t> de los </a:t>
            </a:r>
            <a:r>
              <a:rPr lang="en-US" sz="2000" dirty="0" err="1">
                <a:solidFill>
                  <a:schemeClr val="accent2"/>
                </a:solidFill>
              </a:rPr>
              <a:t>instrumentos</a:t>
            </a:r>
            <a:endParaRPr lang="en-US" sz="2000" dirty="0">
              <a:solidFill>
                <a:schemeClr val="accent2"/>
              </a:solidFill>
            </a:endParaRPr>
          </a:p>
          <a:p>
            <a:r>
              <a:rPr lang="en-US" sz="2000" dirty="0" err="1">
                <a:solidFill>
                  <a:schemeClr val="accent2"/>
                </a:solidFill>
              </a:rPr>
              <a:t>Estrategia</a:t>
            </a:r>
            <a:r>
              <a:rPr lang="en-US" sz="2000" dirty="0">
                <a:solidFill>
                  <a:schemeClr val="accent2"/>
                </a:solidFill>
              </a:rPr>
              <a:t> de </a:t>
            </a:r>
            <a:r>
              <a:rPr lang="en-US" sz="2000" dirty="0" err="1">
                <a:solidFill>
                  <a:schemeClr val="accent2"/>
                </a:solidFill>
              </a:rPr>
              <a:t>comunicación</a:t>
            </a:r>
            <a:endParaRPr lang="en-US" sz="2000" dirty="0">
              <a:solidFill>
                <a:schemeClr val="accent2"/>
              </a:solidFill>
            </a:endParaRPr>
          </a:p>
          <a:p>
            <a:r>
              <a:rPr lang="es-ES" sz="2000" dirty="0">
                <a:solidFill>
                  <a:schemeClr val="accent2"/>
                </a:solidFill>
              </a:rPr>
              <a:t>¿Qué puede hacer el público?</a:t>
            </a:r>
          </a:p>
          <a:p>
            <a:r>
              <a:rPr lang="es-ES" sz="2000" dirty="0">
                <a:solidFill>
                  <a:schemeClr val="accent2"/>
                </a:solidFill>
              </a:rPr>
              <a:t>Respuestas del taller público</a:t>
            </a:r>
          </a:p>
          <a:p>
            <a:endParaRPr lang="en-US" sz="2000" dirty="0">
              <a:solidFill>
                <a:schemeClr val="accent2"/>
              </a:solidFill>
            </a:endParaRPr>
          </a:p>
        </p:txBody>
      </p:sp>
      <p:sp>
        <p:nvSpPr>
          <p:cNvPr id="6" name="TextBox 5">
            <a:extLst>
              <a:ext uri="{FF2B5EF4-FFF2-40B4-BE49-F238E27FC236}">
                <a16:creationId xmlns:a16="http://schemas.microsoft.com/office/drawing/2014/main" id="{682D8753-4242-4AF2-AE58-8051602773B7}"/>
              </a:ext>
            </a:extLst>
          </p:cNvPr>
          <p:cNvSpPr txBox="1"/>
          <p:nvPr/>
        </p:nvSpPr>
        <p:spPr>
          <a:xfrm>
            <a:off x="11531600" y="6394553"/>
            <a:ext cx="660400" cy="369332"/>
          </a:xfrm>
          <a:prstGeom prst="rect">
            <a:avLst/>
          </a:prstGeom>
          <a:noFill/>
        </p:spPr>
        <p:txBody>
          <a:bodyPr wrap="square" rtlCol="0">
            <a:spAutoFit/>
          </a:bodyPr>
          <a:lstStyle/>
          <a:p>
            <a:r>
              <a:rPr lang="en-US" dirty="0"/>
              <a:t>2</a:t>
            </a:r>
          </a:p>
        </p:txBody>
      </p:sp>
    </p:spTree>
    <p:extLst>
      <p:ext uri="{BB962C8B-B14F-4D97-AF65-F5344CB8AC3E}">
        <p14:creationId xmlns:p14="http://schemas.microsoft.com/office/powerpoint/2010/main" val="3865785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8469F-97FA-4BBE-B4C6-107AC2CC6C7E}"/>
              </a:ext>
            </a:extLst>
          </p:cNvPr>
          <p:cNvSpPr>
            <a:spLocks noGrp="1"/>
          </p:cNvSpPr>
          <p:nvPr>
            <p:ph type="title"/>
          </p:nvPr>
        </p:nvSpPr>
        <p:spPr>
          <a:xfrm>
            <a:off x="241162" y="352698"/>
            <a:ext cx="4671043" cy="757646"/>
          </a:xfrm>
        </p:spPr>
        <p:txBody>
          <a:bodyPr/>
          <a:lstStyle/>
          <a:p>
            <a:r>
              <a:rPr lang="en-US"/>
              <a:t>What is an Incident?</a:t>
            </a:r>
          </a:p>
        </p:txBody>
      </p:sp>
      <p:sp>
        <p:nvSpPr>
          <p:cNvPr id="3" name="Content Placeholder 2">
            <a:extLst>
              <a:ext uri="{FF2B5EF4-FFF2-40B4-BE49-F238E27FC236}">
                <a16:creationId xmlns:a16="http://schemas.microsoft.com/office/drawing/2014/main" id="{DCB0B4AB-9AB6-4D10-BA2D-BDD5500A13A4}"/>
              </a:ext>
            </a:extLst>
          </p:cNvPr>
          <p:cNvSpPr>
            <a:spLocks noGrp="1"/>
          </p:cNvSpPr>
          <p:nvPr>
            <p:ph idx="1"/>
          </p:nvPr>
        </p:nvSpPr>
        <p:spPr>
          <a:xfrm>
            <a:off x="133815" y="1110344"/>
            <a:ext cx="5123985" cy="2481943"/>
          </a:xfrm>
        </p:spPr>
        <p:txBody>
          <a:bodyPr>
            <a:normAutofit/>
          </a:bodyPr>
          <a:lstStyle/>
          <a:p>
            <a:r>
              <a:rPr lang="en-US" dirty="0"/>
              <a:t>Incident definition</a:t>
            </a:r>
            <a:r>
              <a:rPr lang="en-US" i="1" dirty="0"/>
              <a:t>: </a:t>
            </a:r>
          </a:p>
          <a:p>
            <a:pPr lvl="1"/>
            <a:r>
              <a:rPr lang="en-US" i="1" dirty="0"/>
              <a:t>any release of air contaminants into the environment that may cause adverse health consequences to the public and results in a multi-agency response </a:t>
            </a:r>
          </a:p>
        </p:txBody>
      </p:sp>
      <p:sp>
        <p:nvSpPr>
          <p:cNvPr id="4" name="Content Placeholder 2">
            <a:extLst>
              <a:ext uri="{FF2B5EF4-FFF2-40B4-BE49-F238E27FC236}">
                <a16:creationId xmlns:a16="http://schemas.microsoft.com/office/drawing/2014/main" id="{58B79387-0DAE-4E20-9331-D6E59EA0B4A1}"/>
              </a:ext>
            </a:extLst>
          </p:cNvPr>
          <p:cNvSpPr txBox="1">
            <a:spLocks/>
          </p:cNvSpPr>
          <p:nvPr/>
        </p:nvSpPr>
        <p:spPr>
          <a:xfrm>
            <a:off x="241162" y="2994103"/>
            <a:ext cx="5123985" cy="3324496"/>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a:t>Examples of Incidents</a:t>
            </a:r>
          </a:p>
          <a:p>
            <a:pPr lvl="1"/>
            <a:r>
              <a:rPr lang="en-US" dirty="0"/>
              <a:t>Major spills</a:t>
            </a:r>
          </a:p>
          <a:p>
            <a:pPr lvl="1"/>
            <a:r>
              <a:rPr lang="en-US" dirty="0"/>
              <a:t>2020 Bonhomme Richard Vessel Fire </a:t>
            </a:r>
          </a:p>
          <a:p>
            <a:pPr lvl="1"/>
            <a:r>
              <a:rPr lang="en-US" dirty="0"/>
              <a:t>Wildfires in 2003, 2007, and 2015</a:t>
            </a:r>
          </a:p>
          <a:p>
            <a:pPr lvl="1"/>
            <a:r>
              <a:rPr lang="en-US" dirty="0"/>
              <a:t>Immediate Threat: call 9-1-1 </a:t>
            </a:r>
          </a:p>
          <a:p>
            <a:endParaRPr lang="en-US" dirty="0"/>
          </a:p>
          <a:p>
            <a:r>
              <a:rPr lang="en-US" dirty="0"/>
              <a:t>Examples of non-Incidents</a:t>
            </a:r>
          </a:p>
          <a:p>
            <a:pPr lvl="1"/>
            <a:r>
              <a:rPr lang="en-US" dirty="0"/>
              <a:t>Smaller structural and brush fires</a:t>
            </a:r>
          </a:p>
          <a:p>
            <a:pPr lvl="1"/>
            <a:r>
              <a:rPr lang="en-US" dirty="0"/>
              <a:t>Dust, Odor, or Asbestos Complaints</a:t>
            </a:r>
          </a:p>
          <a:p>
            <a:pPr lvl="2"/>
            <a:r>
              <a:rPr lang="en-US" dirty="0"/>
              <a:t>APCD Complaint Line: 858-586-2650</a:t>
            </a:r>
          </a:p>
        </p:txBody>
      </p:sp>
      <p:sp>
        <p:nvSpPr>
          <p:cNvPr id="5" name="Title 1">
            <a:extLst>
              <a:ext uri="{FF2B5EF4-FFF2-40B4-BE49-F238E27FC236}">
                <a16:creationId xmlns:a16="http://schemas.microsoft.com/office/drawing/2014/main" id="{C67F36D7-C02E-45EA-9444-BE6F02D704BD}"/>
              </a:ext>
            </a:extLst>
          </p:cNvPr>
          <p:cNvSpPr txBox="1">
            <a:spLocks/>
          </p:cNvSpPr>
          <p:nvPr/>
        </p:nvSpPr>
        <p:spPr>
          <a:xfrm>
            <a:off x="5634584" y="352698"/>
            <a:ext cx="4671043" cy="757646"/>
          </a:xfrm>
          <a:prstGeom prst="rect">
            <a:avLst/>
          </a:prstGeom>
          <a:noFill/>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solidFill>
                  <a:schemeClr val="accent2"/>
                </a:solidFill>
              </a:rPr>
              <a:t>¿</a:t>
            </a:r>
            <a:r>
              <a:rPr lang="en-US" dirty="0" err="1">
                <a:solidFill>
                  <a:schemeClr val="accent2"/>
                </a:solidFill>
              </a:rPr>
              <a:t>Qué</a:t>
            </a:r>
            <a:r>
              <a:rPr lang="en-US" dirty="0">
                <a:solidFill>
                  <a:schemeClr val="accent2"/>
                </a:solidFill>
              </a:rPr>
              <a:t> es un </a:t>
            </a:r>
            <a:r>
              <a:rPr lang="en-US" dirty="0" err="1">
                <a:solidFill>
                  <a:schemeClr val="accent2"/>
                </a:solidFill>
              </a:rPr>
              <a:t>incidente</a:t>
            </a:r>
            <a:r>
              <a:rPr lang="en-US" dirty="0">
                <a:solidFill>
                  <a:schemeClr val="accent2"/>
                </a:solidFill>
              </a:rPr>
              <a:t>?</a:t>
            </a:r>
          </a:p>
        </p:txBody>
      </p:sp>
      <p:sp>
        <p:nvSpPr>
          <p:cNvPr id="6" name="Content Placeholder 2">
            <a:extLst>
              <a:ext uri="{FF2B5EF4-FFF2-40B4-BE49-F238E27FC236}">
                <a16:creationId xmlns:a16="http://schemas.microsoft.com/office/drawing/2014/main" id="{24C6C294-10FE-4200-8957-0A64576F0EB4}"/>
              </a:ext>
            </a:extLst>
          </p:cNvPr>
          <p:cNvSpPr txBox="1">
            <a:spLocks/>
          </p:cNvSpPr>
          <p:nvPr/>
        </p:nvSpPr>
        <p:spPr>
          <a:xfrm>
            <a:off x="5334265" y="1089078"/>
            <a:ext cx="5123985" cy="2481943"/>
          </a:xfrm>
          <a:prstGeom prst="rect">
            <a:avLst/>
          </a:prstGeom>
          <a:no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err="1">
                <a:solidFill>
                  <a:schemeClr val="accent2"/>
                </a:solidFill>
              </a:rPr>
              <a:t>Definición</a:t>
            </a:r>
            <a:r>
              <a:rPr lang="en-US" dirty="0">
                <a:solidFill>
                  <a:schemeClr val="accent2"/>
                </a:solidFill>
              </a:rPr>
              <a:t> de </a:t>
            </a:r>
            <a:r>
              <a:rPr lang="en-US" dirty="0" err="1">
                <a:solidFill>
                  <a:schemeClr val="accent2"/>
                </a:solidFill>
              </a:rPr>
              <a:t>incidente</a:t>
            </a:r>
            <a:r>
              <a:rPr lang="en-US" dirty="0">
                <a:solidFill>
                  <a:schemeClr val="accent2"/>
                </a:solidFill>
              </a:rPr>
              <a:t>:</a:t>
            </a:r>
            <a:r>
              <a:rPr lang="en-US" i="1" dirty="0">
                <a:solidFill>
                  <a:schemeClr val="accent2"/>
                </a:solidFill>
              </a:rPr>
              <a:t>: </a:t>
            </a:r>
          </a:p>
          <a:p>
            <a:pPr lvl="1"/>
            <a:r>
              <a:rPr lang="es-ES" i="1" dirty="0">
                <a:solidFill>
                  <a:schemeClr val="accent2"/>
                </a:solidFill>
              </a:rPr>
              <a:t>cualquier liberación de contaminantes del aire al medio ambiente que pueda causar consecuencias adversas para la salud del público y que resulte en una respuesta de múltiples agencias</a:t>
            </a:r>
            <a:endParaRPr lang="en-US" i="1" dirty="0">
              <a:solidFill>
                <a:schemeClr val="accent2"/>
              </a:solidFill>
            </a:endParaRPr>
          </a:p>
        </p:txBody>
      </p:sp>
      <p:sp>
        <p:nvSpPr>
          <p:cNvPr id="7" name="Content Placeholder 2">
            <a:extLst>
              <a:ext uri="{FF2B5EF4-FFF2-40B4-BE49-F238E27FC236}">
                <a16:creationId xmlns:a16="http://schemas.microsoft.com/office/drawing/2014/main" id="{5E2E27D1-044D-4D69-8ACB-8A2C7F4F6F33}"/>
              </a:ext>
            </a:extLst>
          </p:cNvPr>
          <p:cNvSpPr txBox="1">
            <a:spLocks/>
          </p:cNvSpPr>
          <p:nvPr/>
        </p:nvSpPr>
        <p:spPr>
          <a:xfrm>
            <a:off x="5334265" y="2918270"/>
            <a:ext cx="5457776" cy="3863898"/>
          </a:xfrm>
          <a:prstGeom prst="rect">
            <a:avLst/>
          </a:prstGeom>
          <a:noFill/>
          <a:ln>
            <a:no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1700" dirty="0" err="1">
                <a:solidFill>
                  <a:schemeClr val="accent2"/>
                </a:solidFill>
              </a:rPr>
              <a:t>Ejemplos</a:t>
            </a:r>
            <a:r>
              <a:rPr lang="en-US" sz="1700" dirty="0">
                <a:solidFill>
                  <a:schemeClr val="accent2"/>
                </a:solidFill>
              </a:rPr>
              <a:t> de </a:t>
            </a:r>
            <a:r>
              <a:rPr lang="en-US" sz="1700" dirty="0" err="1">
                <a:solidFill>
                  <a:schemeClr val="accent2"/>
                </a:solidFill>
              </a:rPr>
              <a:t>incidentes</a:t>
            </a:r>
            <a:r>
              <a:rPr lang="en-US" sz="1700" dirty="0">
                <a:solidFill>
                  <a:schemeClr val="accent2"/>
                </a:solidFill>
              </a:rPr>
              <a:t>: </a:t>
            </a:r>
          </a:p>
          <a:p>
            <a:pPr lvl="1">
              <a:lnSpc>
                <a:spcPct val="80000"/>
              </a:lnSpc>
            </a:pPr>
            <a:r>
              <a:rPr lang="it-IT" sz="1500" dirty="0">
                <a:solidFill>
                  <a:schemeClr val="accent2"/>
                </a:solidFill>
              </a:rPr>
              <a:t>Derrames grandes</a:t>
            </a:r>
          </a:p>
          <a:p>
            <a:pPr lvl="1">
              <a:lnSpc>
                <a:spcPct val="80000"/>
              </a:lnSpc>
            </a:pPr>
            <a:r>
              <a:rPr lang="it-IT" sz="1500" dirty="0">
                <a:solidFill>
                  <a:schemeClr val="accent2"/>
                </a:solidFill>
              </a:rPr>
              <a:t>Incendio del buque Bonhomme Richard 2020</a:t>
            </a:r>
          </a:p>
          <a:p>
            <a:pPr lvl="1">
              <a:lnSpc>
                <a:spcPct val="80000"/>
              </a:lnSpc>
            </a:pPr>
            <a:r>
              <a:rPr lang="es-ES" sz="1500" dirty="0">
                <a:solidFill>
                  <a:schemeClr val="accent2"/>
                </a:solidFill>
              </a:rPr>
              <a:t>Incendios forestales en 2003, 2007 y 2015</a:t>
            </a:r>
          </a:p>
          <a:p>
            <a:pPr lvl="1">
              <a:lnSpc>
                <a:spcPct val="80000"/>
              </a:lnSpc>
            </a:pPr>
            <a:r>
              <a:rPr lang="es-ES" sz="1500" dirty="0">
                <a:solidFill>
                  <a:schemeClr val="accent2"/>
                </a:solidFill>
              </a:rPr>
              <a:t>Amenaza inmediata: llame al 9-1-1</a:t>
            </a:r>
          </a:p>
          <a:p>
            <a:pPr marL="57150" indent="0">
              <a:lnSpc>
                <a:spcPct val="80000"/>
              </a:lnSpc>
              <a:buNone/>
            </a:pPr>
            <a:endParaRPr lang="en-US" sz="1700" dirty="0">
              <a:solidFill>
                <a:schemeClr val="accent2"/>
              </a:solidFill>
            </a:endParaRPr>
          </a:p>
          <a:p>
            <a:r>
              <a:rPr lang="en-US" sz="1700" dirty="0" err="1">
                <a:solidFill>
                  <a:schemeClr val="accent2"/>
                </a:solidFill>
              </a:rPr>
              <a:t>Ejemplos</a:t>
            </a:r>
            <a:r>
              <a:rPr lang="en-US" sz="1700" dirty="0">
                <a:solidFill>
                  <a:schemeClr val="accent2"/>
                </a:solidFill>
              </a:rPr>
              <a:t> de no incidents</a:t>
            </a:r>
          </a:p>
          <a:p>
            <a:pPr lvl="1">
              <a:lnSpc>
                <a:spcPct val="80000"/>
              </a:lnSpc>
            </a:pPr>
            <a:r>
              <a:rPr lang="es-ES" sz="1500" dirty="0">
                <a:solidFill>
                  <a:schemeClr val="accent2"/>
                </a:solidFill>
              </a:rPr>
              <a:t>Incendios más pequeños de estructuras y de matorrales</a:t>
            </a:r>
          </a:p>
          <a:p>
            <a:pPr lvl="1">
              <a:lnSpc>
                <a:spcPct val="80000"/>
              </a:lnSpc>
            </a:pPr>
            <a:r>
              <a:rPr lang="en-US" sz="1500" dirty="0" err="1">
                <a:solidFill>
                  <a:schemeClr val="accent2"/>
                </a:solidFill>
              </a:rPr>
              <a:t>Quejas</a:t>
            </a:r>
            <a:r>
              <a:rPr lang="en-US" sz="1500" dirty="0">
                <a:solidFill>
                  <a:schemeClr val="accent2"/>
                </a:solidFill>
              </a:rPr>
              <a:t> de </a:t>
            </a:r>
            <a:r>
              <a:rPr lang="en-US" sz="1500" dirty="0" err="1">
                <a:solidFill>
                  <a:schemeClr val="accent2"/>
                </a:solidFill>
              </a:rPr>
              <a:t>polvo</a:t>
            </a:r>
            <a:r>
              <a:rPr lang="en-US" sz="1500" dirty="0">
                <a:solidFill>
                  <a:schemeClr val="accent2"/>
                </a:solidFill>
              </a:rPr>
              <a:t>, </a:t>
            </a:r>
            <a:r>
              <a:rPr lang="en-US" sz="1500" dirty="0" err="1">
                <a:solidFill>
                  <a:schemeClr val="accent2"/>
                </a:solidFill>
              </a:rPr>
              <a:t>olor</a:t>
            </a:r>
            <a:r>
              <a:rPr lang="en-US" sz="1500" dirty="0">
                <a:solidFill>
                  <a:schemeClr val="accent2"/>
                </a:solidFill>
              </a:rPr>
              <a:t> o asbestos</a:t>
            </a:r>
          </a:p>
          <a:p>
            <a:pPr lvl="2">
              <a:lnSpc>
                <a:spcPct val="80000"/>
              </a:lnSpc>
            </a:pPr>
            <a:r>
              <a:rPr lang="es-ES" sz="1300" dirty="0">
                <a:solidFill>
                  <a:schemeClr val="accent2"/>
                </a:solidFill>
              </a:rPr>
              <a:t>Línea de quejas de APCD</a:t>
            </a:r>
            <a:r>
              <a:rPr lang="en-US" sz="1300" dirty="0">
                <a:solidFill>
                  <a:schemeClr val="accent2"/>
                </a:solidFill>
              </a:rPr>
              <a:t>: 858-586-2650</a:t>
            </a:r>
          </a:p>
        </p:txBody>
      </p:sp>
      <p:sp>
        <p:nvSpPr>
          <p:cNvPr id="8" name="TextBox 7">
            <a:extLst>
              <a:ext uri="{FF2B5EF4-FFF2-40B4-BE49-F238E27FC236}">
                <a16:creationId xmlns:a16="http://schemas.microsoft.com/office/drawing/2014/main" id="{C727091F-D1C4-42F7-8464-335F37049198}"/>
              </a:ext>
            </a:extLst>
          </p:cNvPr>
          <p:cNvSpPr txBox="1"/>
          <p:nvPr/>
        </p:nvSpPr>
        <p:spPr>
          <a:xfrm>
            <a:off x="11531600" y="6394553"/>
            <a:ext cx="660400" cy="369332"/>
          </a:xfrm>
          <a:prstGeom prst="rect">
            <a:avLst/>
          </a:prstGeom>
          <a:noFill/>
        </p:spPr>
        <p:txBody>
          <a:bodyPr wrap="square" rtlCol="0">
            <a:spAutoFit/>
          </a:bodyPr>
          <a:lstStyle/>
          <a:p>
            <a:r>
              <a:rPr lang="en-US" dirty="0"/>
              <a:t>3</a:t>
            </a:r>
          </a:p>
        </p:txBody>
      </p:sp>
    </p:spTree>
    <p:extLst>
      <p:ext uri="{BB962C8B-B14F-4D97-AF65-F5344CB8AC3E}">
        <p14:creationId xmlns:p14="http://schemas.microsoft.com/office/powerpoint/2010/main" val="393840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69ED2-A33B-4861-8ED6-DF8B127F01B0}"/>
              </a:ext>
            </a:extLst>
          </p:cNvPr>
          <p:cNvSpPr>
            <a:spLocks noGrp="1"/>
          </p:cNvSpPr>
          <p:nvPr>
            <p:ph type="title"/>
          </p:nvPr>
        </p:nvSpPr>
        <p:spPr>
          <a:xfrm>
            <a:off x="85319" y="182731"/>
            <a:ext cx="8596668" cy="1320800"/>
          </a:xfrm>
        </p:spPr>
        <p:txBody>
          <a:bodyPr/>
          <a:lstStyle/>
          <a:p>
            <a:r>
              <a:rPr lang="en-US" dirty="0"/>
              <a:t>Unified Command Structure</a:t>
            </a:r>
            <a:br>
              <a:rPr lang="en-US" dirty="0"/>
            </a:br>
            <a:r>
              <a:rPr lang="en-US" dirty="0" err="1">
                <a:solidFill>
                  <a:schemeClr val="accent2"/>
                </a:solidFill>
              </a:rPr>
              <a:t>Estructura</a:t>
            </a:r>
            <a:r>
              <a:rPr lang="en-US" dirty="0">
                <a:solidFill>
                  <a:schemeClr val="accent2"/>
                </a:solidFill>
              </a:rPr>
              <a:t> de </a:t>
            </a:r>
            <a:r>
              <a:rPr lang="en-US" dirty="0" err="1">
                <a:solidFill>
                  <a:schemeClr val="accent2"/>
                </a:solidFill>
              </a:rPr>
              <a:t>mando</a:t>
            </a:r>
            <a:r>
              <a:rPr lang="en-US" dirty="0">
                <a:solidFill>
                  <a:schemeClr val="accent2"/>
                </a:solidFill>
              </a:rPr>
              <a:t> </a:t>
            </a:r>
            <a:r>
              <a:rPr lang="en-US" dirty="0" err="1">
                <a:solidFill>
                  <a:schemeClr val="accent2"/>
                </a:solidFill>
              </a:rPr>
              <a:t>unificado</a:t>
            </a:r>
            <a:endParaRPr lang="en-US" dirty="0">
              <a:solidFill>
                <a:schemeClr val="accent2"/>
              </a:solidFill>
            </a:endParaRPr>
          </a:p>
        </p:txBody>
      </p:sp>
      <p:sp>
        <p:nvSpPr>
          <p:cNvPr id="5" name="Freeform: Shape 4">
            <a:extLst>
              <a:ext uri="{FF2B5EF4-FFF2-40B4-BE49-F238E27FC236}">
                <a16:creationId xmlns:a16="http://schemas.microsoft.com/office/drawing/2014/main" id="{2C2F7BD0-1C30-4611-9402-F31804820B61}"/>
              </a:ext>
            </a:extLst>
          </p:cNvPr>
          <p:cNvSpPr/>
          <p:nvPr/>
        </p:nvSpPr>
        <p:spPr>
          <a:xfrm>
            <a:off x="2661579" y="4349839"/>
            <a:ext cx="1866257" cy="1210069"/>
          </a:xfrm>
          <a:custGeom>
            <a:avLst/>
            <a:gdLst>
              <a:gd name="connsiteX0" fmla="*/ 0 w 1866257"/>
              <a:gd name="connsiteY0" fmla="*/ 0 h 726255"/>
              <a:gd name="connsiteX1" fmla="*/ 1866257 w 1866257"/>
              <a:gd name="connsiteY1" fmla="*/ 0 h 726255"/>
              <a:gd name="connsiteX2" fmla="*/ 1866257 w 1866257"/>
              <a:gd name="connsiteY2" fmla="*/ 726255 h 726255"/>
              <a:gd name="connsiteX3" fmla="*/ 0 w 1866257"/>
              <a:gd name="connsiteY3" fmla="*/ 726255 h 726255"/>
              <a:gd name="connsiteX4" fmla="*/ 0 w 1866257"/>
              <a:gd name="connsiteY4" fmla="*/ 0 h 726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257" h="726255">
                <a:moveTo>
                  <a:pt x="0" y="0"/>
                </a:moveTo>
                <a:lnTo>
                  <a:pt x="1866257" y="0"/>
                </a:lnTo>
                <a:lnTo>
                  <a:pt x="1866257" y="726255"/>
                </a:lnTo>
                <a:lnTo>
                  <a:pt x="0" y="726255"/>
                </a:lnTo>
                <a:lnTo>
                  <a:pt x="0" y="0"/>
                </a:lnTo>
                <a:close/>
              </a:path>
            </a:pathLst>
          </a:custGeom>
          <a:solidFill>
            <a:srgbClr val="4472C4">
              <a:lumMod val="40000"/>
              <a:lumOff val="60000"/>
            </a:srgbClr>
          </a:solidFill>
          <a:ln w="12700" cap="flat" cmpd="sng" algn="ctr">
            <a:solidFill>
              <a:srgbClr val="00478F"/>
            </a:solidFill>
            <a:prstDash val="solid"/>
            <a:miter lim="800000"/>
          </a:ln>
          <a:effectLst/>
        </p:spPr>
        <p:txBody>
          <a:bodyPr spcFirstLastPara="0" vert="horz" wrap="square" lIns="8255" tIns="8255" rIns="8255" bIns="8255" numCol="1" spcCol="1270" anchor="ctr" anchorCtr="0">
            <a:noAutofit/>
          </a:bodyPr>
          <a:lstStyle/>
          <a:p>
            <a:pPr marL="0" marR="0" lvl="0" indent="0" algn="ctr" defTabSz="577850" eaLnBrk="1" fontAlgn="auto" latinLnBrk="0" hangingPunct="1">
              <a:lnSpc>
                <a:spcPct val="90000"/>
              </a:lnSpc>
              <a:spcBef>
                <a:spcPct val="0"/>
              </a:spcBef>
              <a:spcAft>
                <a:spcPct val="35000"/>
              </a:spcAft>
              <a:buClrTx/>
              <a:buSzTx/>
              <a:buFontTx/>
              <a:buNone/>
              <a:tabLst/>
              <a:defRPr/>
            </a:pPr>
            <a:r>
              <a:rPr kumimoji="0" lang="en-US" sz="1400" b="0" i="0" u="none" strike="noStrike" kern="0" cap="none" spc="0" normalizeH="0" baseline="0" noProof="0" dirty="0">
                <a:ln>
                  <a:noFill/>
                </a:ln>
                <a:solidFill>
                  <a:prstClr val="black">
                    <a:hueOff val="0"/>
                    <a:satOff val="0"/>
                    <a:lumOff val="0"/>
                    <a:alphaOff val="0"/>
                  </a:prstClr>
                </a:solidFill>
                <a:effectLst/>
                <a:uLnTx/>
                <a:uFillTx/>
                <a:latin typeface="Lato" panose="020F0502020204030203" pitchFamily="34" charset="0"/>
                <a:ea typeface="Lato" panose="020F0502020204030203" pitchFamily="34" charset="0"/>
                <a:cs typeface="Lato" panose="020F0502020204030203" pitchFamily="34" charset="0"/>
              </a:rPr>
              <a:t> Public Health Assessment Unit</a:t>
            </a:r>
          </a:p>
          <a:p>
            <a:pPr marL="0" marR="0" lvl="0" indent="0" algn="ctr" defTabSz="577850" eaLnBrk="1" fontAlgn="auto" latinLnBrk="0" hangingPunct="1">
              <a:lnSpc>
                <a:spcPct val="90000"/>
              </a:lnSpc>
              <a:spcBef>
                <a:spcPct val="0"/>
              </a:spcBef>
              <a:spcAft>
                <a:spcPct val="35000"/>
              </a:spcAft>
              <a:buClrTx/>
              <a:buSzTx/>
              <a:buFontTx/>
              <a:buNone/>
              <a:tabLst/>
              <a:defRPr/>
            </a:pPr>
            <a:r>
              <a:rPr kumimoji="0" lang="es-ES" sz="1400" b="0" i="1" u="none" strike="noStrike" kern="0" cap="none" spc="0" normalizeH="0" baseline="0" noProof="0" dirty="0">
                <a:ln>
                  <a:noFill/>
                </a:ln>
                <a:solidFill>
                  <a:prstClr val="black">
                    <a:hueOff val="0"/>
                    <a:satOff val="0"/>
                    <a:lumOff val="0"/>
                    <a:alphaOff val="0"/>
                  </a:prstClr>
                </a:solidFill>
                <a:effectLst/>
                <a:uLnTx/>
                <a:uFillTx/>
                <a:latin typeface="Lato" panose="020F0502020204030203" pitchFamily="34" charset="0"/>
                <a:ea typeface="Lato" panose="020F0502020204030203" pitchFamily="34" charset="0"/>
                <a:cs typeface="Lato" panose="020F0502020204030203" pitchFamily="34" charset="0"/>
              </a:rPr>
              <a:t>Unidad de Evaluación de Salud Pública</a:t>
            </a:r>
            <a:endParaRPr kumimoji="0" lang="en-US" sz="1400" b="0" i="1" u="none" strike="noStrike" kern="0" cap="none" spc="0" normalizeH="0" baseline="0" noProof="0" dirty="0">
              <a:ln>
                <a:noFill/>
              </a:ln>
              <a:solidFill>
                <a:prstClr val="black">
                  <a:hueOff val="0"/>
                  <a:satOff val="0"/>
                  <a:lumOff val="0"/>
                  <a:alphaOff val="0"/>
                </a:prstClr>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8" name="Freeform: Shape 7">
            <a:extLst>
              <a:ext uri="{FF2B5EF4-FFF2-40B4-BE49-F238E27FC236}">
                <a16:creationId xmlns:a16="http://schemas.microsoft.com/office/drawing/2014/main" id="{8ABBEE8E-A051-42B2-A5A2-C7FE0110A865}"/>
              </a:ext>
            </a:extLst>
          </p:cNvPr>
          <p:cNvSpPr/>
          <p:nvPr/>
        </p:nvSpPr>
        <p:spPr>
          <a:xfrm>
            <a:off x="2868454" y="1538984"/>
            <a:ext cx="3573422" cy="878824"/>
          </a:xfrm>
          <a:custGeom>
            <a:avLst/>
            <a:gdLst>
              <a:gd name="connsiteX0" fmla="*/ 0 w 3573422"/>
              <a:gd name="connsiteY0" fmla="*/ 0 h 726255"/>
              <a:gd name="connsiteX1" fmla="*/ 3573422 w 3573422"/>
              <a:gd name="connsiteY1" fmla="*/ 0 h 726255"/>
              <a:gd name="connsiteX2" fmla="*/ 3573422 w 3573422"/>
              <a:gd name="connsiteY2" fmla="*/ 726255 h 726255"/>
              <a:gd name="connsiteX3" fmla="*/ 0 w 3573422"/>
              <a:gd name="connsiteY3" fmla="*/ 726255 h 726255"/>
              <a:gd name="connsiteX4" fmla="*/ 0 w 3573422"/>
              <a:gd name="connsiteY4" fmla="*/ 0 h 726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3422" h="726255">
                <a:moveTo>
                  <a:pt x="0" y="0"/>
                </a:moveTo>
                <a:lnTo>
                  <a:pt x="3573422" y="0"/>
                </a:lnTo>
                <a:lnTo>
                  <a:pt x="3573422" y="726255"/>
                </a:lnTo>
                <a:lnTo>
                  <a:pt x="0" y="726255"/>
                </a:lnTo>
                <a:lnTo>
                  <a:pt x="0" y="0"/>
                </a:lnTo>
                <a:close/>
              </a:path>
            </a:pathLst>
          </a:custGeom>
          <a:solidFill>
            <a:srgbClr val="ED7D31">
              <a:lumMod val="75000"/>
            </a:srgbClr>
          </a:solidFill>
          <a:ln w="12700" cap="flat" cmpd="sng" algn="ctr">
            <a:solidFill>
              <a:srgbClr val="AE5800"/>
            </a:solidFill>
            <a:prstDash val="solid"/>
            <a:miter lim="800000"/>
          </a:ln>
          <a:effectLst/>
        </p:spPr>
        <p:txBody>
          <a:bodyPr spcFirstLastPara="0" vert="horz" wrap="square" lIns="8890" tIns="8890" rIns="8890" bIns="8890" numCol="1" spcCol="1270" anchor="ctr" anchorCtr="0">
            <a:noAutofit/>
          </a:bodyPr>
          <a:lstStyle/>
          <a:p>
            <a:pPr marL="0" marR="0" lvl="0" indent="0" algn="ctr" defTabSz="622300" eaLnBrk="1" fontAlgn="auto" latinLnBrk="0" hangingPunct="1">
              <a:lnSpc>
                <a:spcPct val="100000"/>
              </a:lnSpc>
              <a:spcBef>
                <a:spcPct val="0"/>
              </a:spcBef>
              <a:spcAft>
                <a:spcPts val="0"/>
              </a:spcAft>
              <a:buClrTx/>
              <a:buSzTx/>
              <a:buFontTx/>
              <a:buNone/>
              <a:tabLst/>
              <a:defRPr/>
            </a:pPr>
            <a:endParaRPr kumimoji="0" lang="en-US" i="0"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endParaRPr>
          </a:p>
          <a:p>
            <a:pPr marL="0" marR="0" lvl="0" indent="0" algn="ctr" defTabSz="622300" eaLnBrk="1" fontAlgn="auto" latinLnBrk="0" hangingPunct="1">
              <a:lnSpc>
                <a:spcPct val="100000"/>
              </a:lnSpc>
              <a:spcBef>
                <a:spcPct val="0"/>
              </a:spcBef>
              <a:spcAft>
                <a:spcPts val="0"/>
              </a:spcAft>
              <a:buClrTx/>
              <a:buSzTx/>
              <a:buFontTx/>
              <a:buNone/>
              <a:tabLst/>
              <a:defRPr/>
            </a:pPr>
            <a:r>
              <a:rPr kumimoji="0" lang="en-US" i="0"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Unified Command </a:t>
            </a:r>
          </a:p>
          <a:p>
            <a:pPr marL="0" marR="0" lvl="0" indent="0" algn="ctr" defTabSz="622300" eaLnBrk="1" fontAlgn="auto" latinLnBrk="0" hangingPunct="1">
              <a:lnSpc>
                <a:spcPct val="100000"/>
              </a:lnSpc>
              <a:spcBef>
                <a:spcPct val="0"/>
              </a:spcBef>
              <a:spcAft>
                <a:spcPts val="0"/>
              </a:spcAft>
              <a:buClrTx/>
              <a:buSzTx/>
              <a:buFontTx/>
              <a:buNone/>
              <a:tabLst/>
              <a:defRPr/>
            </a:pPr>
            <a:r>
              <a:rPr kumimoji="0" lang="en-US" i="1" u="none" strike="noStrike" kern="0" cap="none" spc="0" normalizeH="0" baseline="0" noProof="0" dirty="0" err="1">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Comando</a:t>
            </a:r>
            <a:r>
              <a:rPr kumimoji="0" lang="en-US" i="1"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 </a:t>
            </a:r>
            <a:r>
              <a:rPr lang="en-US" i="1" kern="0" dirty="0">
                <a:solidFill>
                  <a:prstClr val="black">
                    <a:hueOff val="0"/>
                    <a:satOff val="0"/>
                    <a:lumOff val="0"/>
                    <a:alphaOff val="0"/>
                  </a:prstClr>
                </a:solidFill>
                <a:latin typeface="Avenir Next LT Pro" panose="020B0504020202020204" pitchFamily="34" charset="0"/>
                <a:ea typeface="Lato" panose="020F0502020204030203" pitchFamily="34" charset="0"/>
                <a:cs typeface="Lato" panose="020F0502020204030203" pitchFamily="34" charset="0"/>
              </a:rPr>
              <a:t>U</a:t>
            </a:r>
            <a:r>
              <a:rPr kumimoji="0" lang="en-US" i="1" u="none" strike="noStrike" kern="0" cap="none" spc="0" normalizeH="0" baseline="0" noProof="0" dirty="0" err="1">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nificado</a:t>
            </a:r>
            <a:endParaRPr kumimoji="0" lang="en-US" i="1"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endParaRPr>
          </a:p>
          <a:p>
            <a:pPr marL="0" marR="0" lvl="0" indent="0" algn="ctr" defTabSz="622300" eaLnBrk="1" fontAlgn="auto" latinLnBrk="0" hangingPunct="1">
              <a:lnSpc>
                <a:spcPct val="100000"/>
              </a:lnSpc>
              <a:spcBef>
                <a:spcPct val="0"/>
              </a:spcBef>
              <a:spcAft>
                <a:spcPts val="0"/>
              </a:spcAft>
              <a:buClrTx/>
              <a:buSzTx/>
              <a:buFontTx/>
              <a:buNone/>
              <a:tabLst/>
              <a:defRPr/>
            </a:pPr>
            <a:endParaRPr kumimoji="0" lang="en-US" sz="1400" b="0" i="0"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endParaRPr>
          </a:p>
        </p:txBody>
      </p:sp>
      <p:sp>
        <p:nvSpPr>
          <p:cNvPr id="9" name="Freeform: Shape 8">
            <a:extLst>
              <a:ext uri="{FF2B5EF4-FFF2-40B4-BE49-F238E27FC236}">
                <a16:creationId xmlns:a16="http://schemas.microsoft.com/office/drawing/2014/main" id="{977BB3ED-ED79-4242-A19E-0577981FBAC0}"/>
              </a:ext>
            </a:extLst>
          </p:cNvPr>
          <p:cNvSpPr/>
          <p:nvPr/>
        </p:nvSpPr>
        <p:spPr>
          <a:xfrm>
            <a:off x="275942" y="3102590"/>
            <a:ext cx="1452510" cy="914278"/>
          </a:xfrm>
          <a:custGeom>
            <a:avLst/>
            <a:gdLst>
              <a:gd name="connsiteX0" fmla="*/ 0 w 1452510"/>
              <a:gd name="connsiteY0" fmla="*/ 0 h 726255"/>
              <a:gd name="connsiteX1" fmla="*/ 1452510 w 1452510"/>
              <a:gd name="connsiteY1" fmla="*/ 0 h 726255"/>
              <a:gd name="connsiteX2" fmla="*/ 1452510 w 1452510"/>
              <a:gd name="connsiteY2" fmla="*/ 726255 h 726255"/>
              <a:gd name="connsiteX3" fmla="*/ 0 w 1452510"/>
              <a:gd name="connsiteY3" fmla="*/ 726255 h 726255"/>
              <a:gd name="connsiteX4" fmla="*/ 0 w 1452510"/>
              <a:gd name="connsiteY4" fmla="*/ 0 h 726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2510" h="726255">
                <a:moveTo>
                  <a:pt x="0" y="0"/>
                </a:moveTo>
                <a:lnTo>
                  <a:pt x="1452510" y="0"/>
                </a:lnTo>
                <a:lnTo>
                  <a:pt x="1452510" y="726255"/>
                </a:lnTo>
                <a:lnTo>
                  <a:pt x="0" y="726255"/>
                </a:lnTo>
                <a:lnTo>
                  <a:pt x="0" y="0"/>
                </a:lnTo>
                <a:close/>
              </a:path>
            </a:pathLst>
          </a:custGeom>
          <a:solidFill>
            <a:srgbClr val="FFC000"/>
          </a:solidFill>
          <a:ln w="12700" cap="flat" cmpd="sng" algn="ctr">
            <a:solidFill>
              <a:prstClr val="black">
                <a:shade val="80000"/>
                <a:hueOff val="0"/>
                <a:satOff val="0"/>
                <a:lumOff val="0"/>
                <a:alphaOff val="0"/>
              </a:prstClr>
            </a:solidFill>
            <a:prstDash val="solid"/>
            <a:miter lim="800000"/>
          </a:ln>
          <a:effectLst/>
        </p:spPr>
        <p:txBody>
          <a:bodyPr spcFirstLastPara="0" vert="horz" wrap="square" lIns="8255" tIns="8255" rIns="8255" bIns="8255" numCol="1" spcCol="1270" anchor="ctr" anchorCtr="0">
            <a:noAutofit/>
          </a:bodyPr>
          <a:lstStyle/>
          <a:p>
            <a:pPr marL="0" marR="0" lvl="0" indent="0" algn="ctr" defTabSz="577850" eaLnBrk="1" fontAlgn="auto" latinLnBrk="0" hangingPunct="1">
              <a:lnSpc>
                <a:spcPct val="90000"/>
              </a:lnSpc>
              <a:spcBef>
                <a:spcPct val="0"/>
              </a:spcBef>
              <a:spcAft>
                <a:spcPct val="35000"/>
              </a:spcAft>
              <a:buClrTx/>
              <a:buSzTx/>
              <a:buFontTx/>
              <a:buNone/>
              <a:tabLst/>
              <a:defRPr/>
            </a:pPr>
            <a:r>
              <a:rPr kumimoji="0" lang="en-US" sz="1300" b="0" i="0"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Operations</a:t>
            </a:r>
          </a:p>
          <a:p>
            <a:pPr marL="0" marR="0" lvl="0" indent="0" algn="ctr" defTabSz="577850" eaLnBrk="1" fontAlgn="auto" latinLnBrk="0" hangingPunct="1">
              <a:lnSpc>
                <a:spcPct val="90000"/>
              </a:lnSpc>
              <a:spcBef>
                <a:spcPct val="0"/>
              </a:spcBef>
              <a:spcAft>
                <a:spcPct val="35000"/>
              </a:spcAft>
              <a:buClrTx/>
              <a:buSzTx/>
              <a:buFontTx/>
              <a:buNone/>
              <a:tabLst/>
              <a:defRPr/>
            </a:pPr>
            <a:r>
              <a:rPr kumimoji="0" lang="en-US" sz="1300" b="0" i="1" u="none" strike="noStrike" kern="0" cap="none" spc="0" normalizeH="0" baseline="0" noProof="0" dirty="0" err="1">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Operaciones</a:t>
            </a:r>
            <a:endParaRPr kumimoji="0" lang="en-US" sz="1300" b="0" i="1"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endParaRPr>
          </a:p>
        </p:txBody>
      </p:sp>
      <p:sp>
        <p:nvSpPr>
          <p:cNvPr id="10" name="Freeform: Shape 9">
            <a:extLst>
              <a:ext uri="{FF2B5EF4-FFF2-40B4-BE49-F238E27FC236}">
                <a16:creationId xmlns:a16="http://schemas.microsoft.com/office/drawing/2014/main" id="{5A4B65C2-54A0-45EC-A7AB-E80902C01936}"/>
              </a:ext>
            </a:extLst>
          </p:cNvPr>
          <p:cNvSpPr/>
          <p:nvPr/>
        </p:nvSpPr>
        <p:spPr>
          <a:xfrm>
            <a:off x="2868454" y="3141556"/>
            <a:ext cx="1452510" cy="914278"/>
          </a:xfrm>
          <a:custGeom>
            <a:avLst/>
            <a:gdLst>
              <a:gd name="connsiteX0" fmla="*/ 0 w 1452510"/>
              <a:gd name="connsiteY0" fmla="*/ 0 h 726255"/>
              <a:gd name="connsiteX1" fmla="*/ 1452510 w 1452510"/>
              <a:gd name="connsiteY1" fmla="*/ 0 h 726255"/>
              <a:gd name="connsiteX2" fmla="*/ 1452510 w 1452510"/>
              <a:gd name="connsiteY2" fmla="*/ 726255 h 726255"/>
              <a:gd name="connsiteX3" fmla="*/ 0 w 1452510"/>
              <a:gd name="connsiteY3" fmla="*/ 726255 h 726255"/>
              <a:gd name="connsiteX4" fmla="*/ 0 w 1452510"/>
              <a:gd name="connsiteY4" fmla="*/ 0 h 726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2510" h="726255">
                <a:moveTo>
                  <a:pt x="0" y="0"/>
                </a:moveTo>
                <a:lnTo>
                  <a:pt x="1452510" y="0"/>
                </a:lnTo>
                <a:lnTo>
                  <a:pt x="1452510" y="726255"/>
                </a:lnTo>
                <a:lnTo>
                  <a:pt x="0" y="726255"/>
                </a:lnTo>
                <a:lnTo>
                  <a:pt x="0" y="0"/>
                </a:lnTo>
                <a:close/>
              </a:path>
            </a:pathLst>
          </a:custGeom>
          <a:solidFill>
            <a:srgbClr val="FFC000"/>
          </a:solidFill>
          <a:ln w="12700" cap="flat" cmpd="sng" algn="ctr">
            <a:solidFill>
              <a:sysClr val="windowText" lastClr="000000">
                <a:shade val="80000"/>
                <a:hueOff val="0"/>
                <a:satOff val="0"/>
                <a:lumOff val="0"/>
                <a:alphaOff val="0"/>
              </a:sysClr>
            </a:solidFill>
            <a:prstDash val="solid"/>
            <a:miter lim="800000"/>
          </a:ln>
          <a:effectLst/>
        </p:spPr>
        <p:txBody>
          <a:bodyPr spcFirstLastPara="0" vert="horz" wrap="square" lIns="8255" tIns="8255" rIns="8255" bIns="8255" numCol="1" spcCol="1270" anchor="ctr" anchorCtr="0">
            <a:noAutofit/>
          </a:bodyPr>
          <a:lstStyle/>
          <a:p>
            <a:pPr marL="0" marR="0" lvl="0" indent="0" algn="ctr" defTabSz="577850" eaLnBrk="1" fontAlgn="auto" latinLnBrk="0" hangingPunct="1">
              <a:lnSpc>
                <a:spcPct val="90000"/>
              </a:lnSpc>
              <a:spcBef>
                <a:spcPct val="0"/>
              </a:spcBef>
              <a:spcAft>
                <a:spcPct val="35000"/>
              </a:spcAft>
              <a:buClrTx/>
              <a:buSzTx/>
              <a:buFontTx/>
              <a:buNone/>
              <a:tabLst/>
              <a:defRPr/>
            </a:pPr>
            <a:r>
              <a:rPr kumimoji="0" lang="en-US" sz="1300" b="0" i="0"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Planning</a:t>
            </a:r>
          </a:p>
          <a:p>
            <a:pPr marL="0" marR="0" lvl="0" indent="0" algn="ctr" defTabSz="577850" eaLnBrk="1" fontAlgn="auto" latinLnBrk="0" hangingPunct="1">
              <a:lnSpc>
                <a:spcPct val="90000"/>
              </a:lnSpc>
              <a:spcBef>
                <a:spcPct val="0"/>
              </a:spcBef>
              <a:spcAft>
                <a:spcPct val="35000"/>
              </a:spcAft>
              <a:buClrTx/>
              <a:buSzTx/>
              <a:buFontTx/>
              <a:buNone/>
              <a:tabLst/>
              <a:defRPr/>
            </a:pPr>
            <a:r>
              <a:rPr kumimoji="0" lang="en-US" sz="1300" b="0" i="1" u="none" strike="noStrike" kern="0" cap="none" spc="0" normalizeH="0" baseline="0" noProof="0" dirty="0" err="1">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Planificación</a:t>
            </a:r>
            <a:endParaRPr kumimoji="0" lang="en-US" sz="1300" b="0" i="1"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endParaRPr>
          </a:p>
        </p:txBody>
      </p:sp>
      <p:sp>
        <p:nvSpPr>
          <p:cNvPr id="19" name="Freeform: Shape 18">
            <a:extLst>
              <a:ext uri="{FF2B5EF4-FFF2-40B4-BE49-F238E27FC236}">
                <a16:creationId xmlns:a16="http://schemas.microsoft.com/office/drawing/2014/main" id="{B30D803D-2F18-4B72-B59E-6AE900286633}"/>
              </a:ext>
            </a:extLst>
          </p:cNvPr>
          <p:cNvSpPr/>
          <p:nvPr/>
        </p:nvSpPr>
        <p:spPr>
          <a:xfrm>
            <a:off x="5460966" y="3141556"/>
            <a:ext cx="1452510" cy="914278"/>
          </a:xfrm>
          <a:custGeom>
            <a:avLst/>
            <a:gdLst>
              <a:gd name="connsiteX0" fmla="*/ 0 w 1452510"/>
              <a:gd name="connsiteY0" fmla="*/ 0 h 726255"/>
              <a:gd name="connsiteX1" fmla="*/ 1452510 w 1452510"/>
              <a:gd name="connsiteY1" fmla="*/ 0 h 726255"/>
              <a:gd name="connsiteX2" fmla="*/ 1452510 w 1452510"/>
              <a:gd name="connsiteY2" fmla="*/ 726255 h 726255"/>
              <a:gd name="connsiteX3" fmla="*/ 0 w 1452510"/>
              <a:gd name="connsiteY3" fmla="*/ 726255 h 726255"/>
              <a:gd name="connsiteX4" fmla="*/ 0 w 1452510"/>
              <a:gd name="connsiteY4" fmla="*/ 0 h 726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2510" h="726255">
                <a:moveTo>
                  <a:pt x="0" y="0"/>
                </a:moveTo>
                <a:lnTo>
                  <a:pt x="1452510" y="0"/>
                </a:lnTo>
                <a:lnTo>
                  <a:pt x="1452510" y="726255"/>
                </a:lnTo>
                <a:lnTo>
                  <a:pt x="0" y="726255"/>
                </a:lnTo>
                <a:lnTo>
                  <a:pt x="0" y="0"/>
                </a:lnTo>
                <a:close/>
              </a:path>
            </a:pathLst>
          </a:custGeom>
          <a:solidFill>
            <a:srgbClr val="FFC000"/>
          </a:solidFill>
          <a:ln w="12700" cap="flat" cmpd="sng" algn="ctr">
            <a:solidFill>
              <a:sysClr val="windowText" lastClr="000000">
                <a:shade val="80000"/>
                <a:hueOff val="0"/>
                <a:satOff val="0"/>
                <a:lumOff val="0"/>
                <a:alphaOff val="0"/>
              </a:sysClr>
            </a:solidFill>
            <a:prstDash val="solid"/>
            <a:miter lim="800000"/>
          </a:ln>
          <a:effectLst/>
        </p:spPr>
        <p:txBody>
          <a:bodyPr spcFirstLastPara="0" vert="horz" wrap="square" lIns="8255" tIns="8255" rIns="8255" bIns="8255" numCol="1" spcCol="1270" anchor="ctr" anchorCtr="0">
            <a:noAutofit/>
          </a:bodyPr>
          <a:lstStyle/>
          <a:p>
            <a:pPr marL="0" marR="0" lvl="0" indent="0" algn="ctr" defTabSz="577850" eaLnBrk="1" fontAlgn="auto" latinLnBrk="0" hangingPunct="1">
              <a:lnSpc>
                <a:spcPct val="90000"/>
              </a:lnSpc>
              <a:spcBef>
                <a:spcPct val="0"/>
              </a:spcBef>
              <a:spcAft>
                <a:spcPct val="35000"/>
              </a:spcAft>
              <a:buClrTx/>
              <a:buSzTx/>
              <a:buFontTx/>
              <a:buNone/>
              <a:tabLst/>
              <a:defRPr/>
            </a:pPr>
            <a:r>
              <a:rPr kumimoji="0" lang="en-US" sz="1300" b="0" i="0"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Logistics</a:t>
            </a:r>
          </a:p>
          <a:p>
            <a:pPr marL="0" marR="0" lvl="0" indent="0" algn="ctr" defTabSz="577850" eaLnBrk="1" fontAlgn="auto" latinLnBrk="0" hangingPunct="1">
              <a:lnSpc>
                <a:spcPct val="90000"/>
              </a:lnSpc>
              <a:spcBef>
                <a:spcPct val="0"/>
              </a:spcBef>
              <a:spcAft>
                <a:spcPct val="35000"/>
              </a:spcAft>
              <a:buClrTx/>
              <a:buSzTx/>
              <a:buFontTx/>
              <a:buNone/>
              <a:tabLst/>
              <a:defRPr/>
            </a:pPr>
            <a:r>
              <a:rPr kumimoji="0" lang="en-US" sz="1300" b="0" i="1" u="none" strike="noStrike" kern="0" cap="none" spc="0" normalizeH="0" baseline="0" noProof="0" dirty="0" err="1">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Logística</a:t>
            </a:r>
            <a:endParaRPr kumimoji="0" lang="en-US" sz="1300" b="0" i="1"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endParaRPr>
          </a:p>
        </p:txBody>
      </p:sp>
      <p:sp>
        <p:nvSpPr>
          <p:cNvPr id="20" name="Freeform: Shape 19">
            <a:extLst>
              <a:ext uri="{FF2B5EF4-FFF2-40B4-BE49-F238E27FC236}">
                <a16:creationId xmlns:a16="http://schemas.microsoft.com/office/drawing/2014/main" id="{EB6AE1A1-1376-48EB-8BF8-41776D2D7A97}"/>
              </a:ext>
            </a:extLst>
          </p:cNvPr>
          <p:cNvSpPr/>
          <p:nvPr/>
        </p:nvSpPr>
        <p:spPr>
          <a:xfrm>
            <a:off x="7701996" y="3141556"/>
            <a:ext cx="1452510" cy="914278"/>
          </a:xfrm>
          <a:custGeom>
            <a:avLst/>
            <a:gdLst>
              <a:gd name="connsiteX0" fmla="*/ 0 w 1452510"/>
              <a:gd name="connsiteY0" fmla="*/ 0 h 726255"/>
              <a:gd name="connsiteX1" fmla="*/ 1452510 w 1452510"/>
              <a:gd name="connsiteY1" fmla="*/ 0 h 726255"/>
              <a:gd name="connsiteX2" fmla="*/ 1452510 w 1452510"/>
              <a:gd name="connsiteY2" fmla="*/ 726255 h 726255"/>
              <a:gd name="connsiteX3" fmla="*/ 0 w 1452510"/>
              <a:gd name="connsiteY3" fmla="*/ 726255 h 726255"/>
              <a:gd name="connsiteX4" fmla="*/ 0 w 1452510"/>
              <a:gd name="connsiteY4" fmla="*/ 0 h 726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2510" h="726255">
                <a:moveTo>
                  <a:pt x="0" y="0"/>
                </a:moveTo>
                <a:lnTo>
                  <a:pt x="1452510" y="0"/>
                </a:lnTo>
                <a:lnTo>
                  <a:pt x="1452510" y="726255"/>
                </a:lnTo>
                <a:lnTo>
                  <a:pt x="0" y="726255"/>
                </a:lnTo>
                <a:lnTo>
                  <a:pt x="0" y="0"/>
                </a:lnTo>
                <a:close/>
              </a:path>
            </a:pathLst>
          </a:custGeom>
          <a:solidFill>
            <a:srgbClr val="FFC000"/>
          </a:solidFill>
          <a:ln w="12700" cap="flat" cmpd="sng" algn="ctr">
            <a:solidFill>
              <a:sysClr val="windowText" lastClr="000000">
                <a:shade val="80000"/>
                <a:hueOff val="0"/>
                <a:satOff val="0"/>
                <a:lumOff val="0"/>
                <a:alphaOff val="0"/>
              </a:sysClr>
            </a:solidFill>
            <a:prstDash val="solid"/>
            <a:miter lim="800000"/>
          </a:ln>
          <a:effectLst/>
        </p:spPr>
        <p:txBody>
          <a:bodyPr spcFirstLastPara="0" vert="horz" wrap="square" lIns="8255" tIns="8255" rIns="8255" bIns="8255" numCol="1" spcCol="1270" anchor="ctr" anchorCtr="0">
            <a:noAutofit/>
          </a:bodyPr>
          <a:lstStyle/>
          <a:p>
            <a:pPr marL="0" marR="0" lvl="0" indent="0" algn="ctr" defTabSz="577850" eaLnBrk="1" fontAlgn="auto" latinLnBrk="0" hangingPunct="1">
              <a:lnSpc>
                <a:spcPct val="90000"/>
              </a:lnSpc>
              <a:spcBef>
                <a:spcPct val="0"/>
              </a:spcBef>
              <a:spcAft>
                <a:spcPct val="35000"/>
              </a:spcAft>
              <a:buClrTx/>
              <a:buSzTx/>
              <a:buFontTx/>
              <a:buNone/>
              <a:tabLst/>
              <a:defRPr/>
            </a:pPr>
            <a:r>
              <a:rPr kumimoji="0" lang="en-US" sz="1300" b="0" i="0"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Finance</a:t>
            </a:r>
          </a:p>
          <a:p>
            <a:pPr marL="0" marR="0" lvl="0" indent="0" algn="ctr" defTabSz="577850" eaLnBrk="1" fontAlgn="auto" latinLnBrk="0" hangingPunct="1">
              <a:lnSpc>
                <a:spcPct val="90000"/>
              </a:lnSpc>
              <a:spcBef>
                <a:spcPct val="0"/>
              </a:spcBef>
              <a:spcAft>
                <a:spcPct val="35000"/>
              </a:spcAft>
              <a:buClrTx/>
              <a:buSzTx/>
              <a:buFontTx/>
              <a:buNone/>
              <a:tabLst/>
              <a:defRPr/>
            </a:pPr>
            <a:r>
              <a:rPr kumimoji="0" lang="en-US" sz="1300" b="0" i="1" u="none" strike="noStrike" kern="0" cap="none" spc="0" normalizeH="0" baseline="0" noProof="0" dirty="0" err="1">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Finanzas</a:t>
            </a:r>
            <a:endParaRPr kumimoji="0" lang="en-US" sz="1300" b="0" i="1"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endParaRPr>
          </a:p>
        </p:txBody>
      </p:sp>
      <p:cxnSp>
        <p:nvCxnSpPr>
          <p:cNvPr id="39" name="Straight Connector 38">
            <a:extLst>
              <a:ext uri="{FF2B5EF4-FFF2-40B4-BE49-F238E27FC236}">
                <a16:creationId xmlns:a16="http://schemas.microsoft.com/office/drawing/2014/main" id="{3A8CAE96-97F5-4218-8FFC-826FC6F371DD}"/>
              </a:ext>
            </a:extLst>
          </p:cNvPr>
          <p:cNvCxnSpPr/>
          <p:nvPr/>
        </p:nvCxnSpPr>
        <p:spPr>
          <a:xfrm>
            <a:off x="920370" y="2796989"/>
            <a:ext cx="742605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C574C8DF-144B-4546-9D44-281EC5A30A10}"/>
              </a:ext>
            </a:extLst>
          </p:cNvPr>
          <p:cNvCxnSpPr>
            <a:cxnSpLocks/>
          </p:cNvCxnSpPr>
          <p:nvPr/>
        </p:nvCxnSpPr>
        <p:spPr>
          <a:xfrm flipH="1">
            <a:off x="3594707" y="4055834"/>
            <a:ext cx="3" cy="294005"/>
          </a:xfrm>
          <a:prstGeom prst="line">
            <a:avLst/>
          </a:prstGeom>
          <a:ln w="38100">
            <a:tailEnd type="none" w="lg" len="lg"/>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FA3AE234-1B0D-4CAA-A78A-B7532D2B5319}"/>
              </a:ext>
            </a:extLst>
          </p:cNvPr>
          <p:cNvCxnSpPr>
            <a:cxnSpLocks/>
          </p:cNvCxnSpPr>
          <p:nvPr/>
        </p:nvCxnSpPr>
        <p:spPr>
          <a:xfrm>
            <a:off x="6187221" y="2796989"/>
            <a:ext cx="0" cy="344567"/>
          </a:xfrm>
          <a:prstGeom prst="line">
            <a:avLst/>
          </a:prstGeom>
          <a:ln w="38100">
            <a:tailEnd type="none" w="lg" len="lg"/>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3D044C4-5903-45AA-90DF-FC6FEF827149}"/>
              </a:ext>
            </a:extLst>
          </p:cNvPr>
          <p:cNvCxnSpPr>
            <a:cxnSpLocks/>
          </p:cNvCxnSpPr>
          <p:nvPr/>
        </p:nvCxnSpPr>
        <p:spPr>
          <a:xfrm>
            <a:off x="8346424" y="2798943"/>
            <a:ext cx="0" cy="344567"/>
          </a:xfrm>
          <a:prstGeom prst="line">
            <a:avLst/>
          </a:prstGeom>
          <a:ln w="38100">
            <a:tailEnd type="none" w="lg" len="lg"/>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727CFA7D-7EAD-4522-8DB7-0AE20B03411C}"/>
              </a:ext>
            </a:extLst>
          </p:cNvPr>
          <p:cNvCxnSpPr>
            <a:cxnSpLocks/>
          </p:cNvCxnSpPr>
          <p:nvPr/>
        </p:nvCxnSpPr>
        <p:spPr>
          <a:xfrm>
            <a:off x="3594708" y="2796989"/>
            <a:ext cx="0" cy="344567"/>
          </a:xfrm>
          <a:prstGeom prst="line">
            <a:avLst/>
          </a:prstGeom>
          <a:ln w="38100">
            <a:tailEnd type="none" w="lg" len="lg"/>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3BFC652A-9D21-4632-8012-AD509703B740}"/>
              </a:ext>
            </a:extLst>
          </p:cNvPr>
          <p:cNvCxnSpPr>
            <a:cxnSpLocks/>
          </p:cNvCxnSpPr>
          <p:nvPr/>
        </p:nvCxnSpPr>
        <p:spPr>
          <a:xfrm>
            <a:off x="920370" y="2781014"/>
            <a:ext cx="0" cy="344567"/>
          </a:xfrm>
          <a:prstGeom prst="line">
            <a:avLst/>
          </a:prstGeom>
          <a:ln w="38100">
            <a:tailEnd type="none" w="lg" len="lg"/>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48FF95F-B985-48A1-841A-959E1DD3962F}"/>
              </a:ext>
            </a:extLst>
          </p:cNvPr>
          <p:cNvCxnSpPr>
            <a:cxnSpLocks/>
          </p:cNvCxnSpPr>
          <p:nvPr/>
        </p:nvCxnSpPr>
        <p:spPr>
          <a:xfrm>
            <a:off x="4655165" y="2417808"/>
            <a:ext cx="0" cy="363206"/>
          </a:xfrm>
          <a:prstGeom prst="line">
            <a:avLst/>
          </a:prstGeom>
          <a:ln w="38100">
            <a:tailEnd type="none" w="lg" len="lg"/>
          </a:ln>
        </p:spPr>
        <p:style>
          <a:lnRef idx="1">
            <a:schemeClr val="accent1"/>
          </a:lnRef>
          <a:fillRef idx="0">
            <a:schemeClr val="accent1"/>
          </a:fillRef>
          <a:effectRef idx="0">
            <a:schemeClr val="accent1"/>
          </a:effectRef>
          <a:fontRef idx="minor">
            <a:schemeClr val="tx1"/>
          </a:fontRef>
        </p:style>
      </p:cxnSp>
      <p:sp>
        <p:nvSpPr>
          <p:cNvPr id="50" name="Freeform: Shape 49">
            <a:extLst>
              <a:ext uri="{FF2B5EF4-FFF2-40B4-BE49-F238E27FC236}">
                <a16:creationId xmlns:a16="http://schemas.microsoft.com/office/drawing/2014/main" id="{F0E27B0D-02E4-4643-B8B1-E6AE4619E271}"/>
              </a:ext>
            </a:extLst>
          </p:cNvPr>
          <p:cNvSpPr/>
          <p:nvPr/>
        </p:nvSpPr>
        <p:spPr>
          <a:xfrm>
            <a:off x="792481" y="5954751"/>
            <a:ext cx="2466232" cy="768639"/>
          </a:xfrm>
          <a:custGeom>
            <a:avLst/>
            <a:gdLst>
              <a:gd name="connsiteX0" fmla="*/ 0 w 1866257"/>
              <a:gd name="connsiteY0" fmla="*/ 0 h 726255"/>
              <a:gd name="connsiteX1" fmla="*/ 1866257 w 1866257"/>
              <a:gd name="connsiteY1" fmla="*/ 0 h 726255"/>
              <a:gd name="connsiteX2" fmla="*/ 1866257 w 1866257"/>
              <a:gd name="connsiteY2" fmla="*/ 726255 h 726255"/>
              <a:gd name="connsiteX3" fmla="*/ 0 w 1866257"/>
              <a:gd name="connsiteY3" fmla="*/ 726255 h 726255"/>
              <a:gd name="connsiteX4" fmla="*/ 0 w 1866257"/>
              <a:gd name="connsiteY4" fmla="*/ 0 h 726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257" h="726255">
                <a:moveTo>
                  <a:pt x="0" y="0"/>
                </a:moveTo>
                <a:lnTo>
                  <a:pt x="1866257" y="0"/>
                </a:lnTo>
                <a:lnTo>
                  <a:pt x="1866257" y="726255"/>
                </a:lnTo>
                <a:lnTo>
                  <a:pt x="0" y="726255"/>
                </a:lnTo>
                <a:lnTo>
                  <a:pt x="0" y="0"/>
                </a:lnTo>
                <a:close/>
              </a:path>
            </a:pathLst>
          </a:custGeom>
          <a:solidFill>
            <a:schemeClr val="accent5">
              <a:lumMod val="40000"/>
              <a:lumOff val="60000"/>
            </a:schemeClr>
          </a:solidFill>
          <a:ln w="12700" cap="flat" cmpd="sng" algn="ctr">
            <a:solidFill>
              <a:srgbClr val="00478F"/>
            </a:solidFill>
            <a:prstDash val="solid"/>
            <a:miter lim="800000"/>
          </a:ln>
          <a:effectLst/>
        </p:spPr>
        <p:txBody>
          <a:bodyPr spcFirstLastPara="0" vert="horz" wrap="square" lIns="8255" tIns="8255" rIns="8255" bIns="8255" numCol="1" spcCol="1270" anchor="ctr" anchorCtr="0">
            <a:noAutofit/>
          </a:bodyPr>
          <a:lstStyle/>
          <a:p>
            <a:pPr marL="0" marR="0" lvl="0" indent="0" algn="ctr" defTabSz="577850" eaLnBrk="1" fontAlgn="auto" latinLnBrk="0" hangingPunct="1">
              <a:lnSpc>
                <a:spcPct val="90000"/>
              </a:lnSpc>
              <a:spcBef>
                <a:spcPct val="0"/>
              </a:spcBef>
              <a:spcAft>
                <a:spcPct val="35000"/>
              </a:spcAft>
              <a:buClrTx/>
              <a:buSzTx/>
              <a:buFontTx/>
              <a:buNone/>
              <a:tabLst/>
              <a:defRPr/>
            </a:pPr>
            <a:r>
              <a:rPr kumimoji="0" lang="en-US" sz="1400" b="0" i="0" u="none" strike="noStrike" kern="0" cap="none" spc="0" normalizeH="0" baseline="0" noProof="0" dirty="0">
                <a:ln>
                  <a:noFill/>
                </a:ln>
                <a:solidFill>
                  <a:prstClr val="black">
                    <a:hueOff val="0"/>
                    <a:satOff val="0"/>
                    <a:lumOff val="0"/>
                    <a:alphaOff val="0"/>
                  </a:prstClr>
                </a:solidFill>
                <a:effectLst/>
                <a:uLnTx/>
                <a:uFillTx/>
                <a:latin typeface="Lato" panose="020F0502020204030203" pitchFamily="34" charset="0"/>
                <a:ea typeface="Lato" panose="020F0502020204030203" pitchFamily="34" charset="0"/>
                <a:cs typeface="Lato" panose="020F0502020204030203" pitchFamily="34" charset="0"/>
              </a:rPr>
              <a:t>Air Districts</a:t>
            </a:r>
          </a:p>
          <a:p>
            <a:pPr marL="0" marR="0" lvl="0" indent="0" algn="ctr" defTabSz="577850" eaLnBrk="1" fontAlgn="auto" latinLnBrk="0" hangingPunct="1">
              <a:lnSpc>
                <a:spcPct val="90000"/>
              </a:lnSpc>
              <a:spcBef>
                <a:spcPct val="0"/>
              </a:spcBef>
              <a:spcAft>
                <a:spcPct val="35000"/>
              </a:spcAft>
              <a:buClrTx/>
              <a:buSzTx/>
              <a:buFontTx/>
              <a:buNone/>
              <a:tabLst/>
              <a:defRPr/>
            </a:pPr>
            <a:r>
              <a:rPr kumimoji="0" lang="en-US" sz="1400" b="0" i="1" u="none" strike="noStrike" kern="0" cap="none" spc="0" normalizeH="0" baseline="0" noProof="0" dirty="0" err="1">
                <a:ln>
                  <a:noFill/>
                </a:ln>
                <a:solidFill>
                  <a:prstClr val="black">
                    <a:hueOff val="0"/>
                    <a:satOff val="0"/>
                    <a:lumOff val="0"/>
                    <a:alphaOff val="0"/>
                  </a:prstClr>
                </a:solidFill>
                <a:effectLst/>
                <a:uLnTx/>
                <a:uFillTx/>
                <a:latin typeface="Lato" panose="020F0502020204030203" pitchFamily="34" charset="0"/>
                <a:ea typeface="Lato" panose="020F0502020204030203" pitchFamily="34" charset="0"/>
                <a:cs typeface="Lato" panose="020F0502020204030203" pitchFamily="34" charset="0"/>
              </a:rPr>
              <a:t>Distritos</a:t>
            </a:r>
            <a:r>
              <a:rPr kumimoji="0" lang="en-US" sz="1400" b="0" i="1" u="none" strike="noStrike" kern="0" cap="none" spc="0" normalizeH="0" baseline="0" noProof="0" dirty="0">
                <a:ln>
                  <a:noFill/>
                </a:ln>
                <a:solidFill>
                  <a:prstClr val="black">
                    <a:hueOff val="0"/>
                    <a:satOff val="0"/>
                    <a:lumOff val="0"/>
                    <a:alphaOff val="0"/>
                  </a:prstClr>
                </a:solidFill>
                <a:effectLst/>
                <a:uLnTx/>
                <a:uFillTx/>
                <a:latin typeface="Lato" panose="020F0502020204030203" pitchFamily="34" charset="0"/>
                <a:ea typeface="Lato" panose="020F0502020204030203" pitchFamily="34" charset="0"/>
                <a:cs typeface="Lato" panose="020F0502020204030203" pitchFamily="34" charset="0"/>
              </a:rPr>
              <a:t> de </a:t>
            </a:r>
            <a:r>
              <a:rPr kumimoji="0" lang="en-US" sz="1400" b="0" i="1" u="none" strike="noStrike" kern="0" cap="none" spc="0" normalizeH="0" baseline="0" noProof="0" dirty="0" err="1">
                <a:ln>
                  <a:noFill/>
                </a:ln>
                <a:solidFill>
                  <a:prstClr val="black">
                    <a:hueOff val="0"/>
                    <a:satOff val="0"/>
                    <a:lumOff val="0"/>
                    <a:alphaOff val="0"/>
                  </a:prstClr>
                </a:solidFill>
                <a:effectLst/>
                <a:uLnTx/>
                <a:uFillTx/>
                <a:latin typeface="Lato" panose="020F0502020204030203" pitchFamily="34" charset="0"/>
                <a:ea typeface="Lato" panose="020F0502020204030203" pitchFamily="34" charset="0"/>
                <a:cs typeface="Lato" panose="020F0502020204030203" pitchFamily="34" charset="0"/>
              </a:rPr>
              <a:t>aire</a:t>
            </a:r>
            <a:endParaRPr kumimoji="0" lang="en-US" sz="1400" b="0" i="1" u="none" strike="noStrike" kern="0" cap="none" spc="0" normalizeH="0" baseline="0" noProof="0" dirty="0">
              <a:ln>
                <a:noFill/>
              </a:ln>
              <a:solidFill>
                <a:prstClr val="black">
                  <a:hueOff val="0"/>
                  <a:satOff val="0"/>
                  <a:lumOff val="0"/>
                  <a:alphaOff val="0"/>
                </a:prstClr>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57" name="Freeform: Shape 56">
            <a:extLst>
              <a:ext uri="{FF2B5EF4-FFF2-40B4-BE49-F238E27FC236}">
                <a16:creationId xmlns:a16="http://schemas.microsoft.com/office/drawing/2014/main" id="{0257A843-5E35-4BE6-88F3-700A4BB93347}"/>
              </a:ext>
            </a:extLst>
          </p:cNvPr>
          <p:cNvSpPr/>
          <p:nvPr/>
        </p:nvSpPr>
        <p:spPr>
          <a:xfrm>
            <a:off x="3916685" y="5954751"/>
            <a:ext cx="2722239" cy="768639"/>
          </a:xfrm>
          <a:custGeom>
            <a:avLst/>
            <a:gdLst>
              <a:gd name="connsiteX0" fmla="*/ 0 w 1866257"/>
              <a:gd name="connsiteY0" fmla="*/ 0 h 726255"/>
              <a:gd name="connsiteX1" fmla="*/ 1866257 w 1866257"/>
              <a:gd name="connsiteY1" fmla="*/ 0 h 726255"/>
              <a:gd name="connsiteX2" fmla="*/ 1866257 w 1866257"/>
              <a:gd name="connsiteY2" fmla="*/ 726255 h 726255"/>
              <a:gd name="connsiteX3" fmla="*/ 0 w 1866257"/>
              <a:gd name="connsiteY3" fmla="*/ 726255 h 726255"/>
              <a:gd name="connsiteX4" fmla="*/ 0 w 1866257"/>
              <a:gd name="connsiteY4" fmla="*/ 0 h 726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257" h="726255">
                <a:moveTo>
                  <a:pt x="0" y="0"/>
                </a:moveTo>
                <a:lnTo>
                  <a:pt x="1866257" y="0"/>
                </a:lnTo>
                <a:lnTo>
                  <a:pt x="1866257" y="726255"/>
                </a:lnTo>
                <a:lnTo>
                  <a:pt x="0" y="726255"/>
                </a:lnTo>
                <a:lnTo>
                  <a:pt x="0" y="0"/>
                </a:lnTo>
                <a:close/>
              </a:path>
            </a:pathLst>
          </a:custGeom>
          <a:solidFill>
            <a:schemeClr val="accent5">
              <a:lumMod val="40000"/>
              <a:lumOff val="60000"/>
            </a:schemeClr>
          </a:solidFill>
          <a:ln w="12700" cap="flat" cmpd="sng" algn="ctr">
            <a:solidFill>
              <a:srgbClr val="00478F"/>
            </a:solidFill>
            <a:prstDash val="solid"/>
            <a:miter lim="800000"/>
          </a:ln>
          <a:effectLst/>
        </p:spPr>
        <p:txBody>
          <a:bodyPr spcFirstLastPara="0" vert="horz" wrap="square" lIns="8255" tIns="8255" rIns="8255" bIns="8255" numCol="1" spcCol="1270" anchor="ctr" anchorCtr="0">
            <a:noAutofit/>
          </a:bodyPr>
          <a:lstStyle/>
          <a:p>
            <a:pPr marL="0" marR="0" lvl="0" indent="0" algn="ctr" defTabSz="577850" eaLnBrk="1" fontAlgn="auto" latinLnBrk="0" hangingPunct="1">
              <a:lnSpc>
                <a:spcPct val="90000"/>
              </a:lnSpc>
              <a:spcBef>
                <a:spcPct val="0"/>
              </a:spcBef>
              <a:spcAft>
                <a:spcPct val="35000"/>
              </a:spcAft>
              <a:buClrTx/>
              <a:buSzTx/>
              <a:buFontTx/>
              <a:buNone/>
              <a:tabLst/>
              <a:defRPr/>
            </a:pPr>
            <a:r>
              <a:rPr kumimoji="0" lang="en-US" sz="1400" b="0" i="0" u="none" strike="noStrike" kern="0" cap="none" spc="0" normalizeH="0" baseline="0" noProof="0" dirty="0">
                <a:ln>
                  <a:noFill/>
                </a:ln>
                <a:solidFill>
                  <a:prstClr val="black">
                    <a:hueOff val="0"/>
                    <a:satOff val="0"/>
                    <a:lumOff val="0"/>
                    <a:alphaOff val="0"/>
                  </a:prstClr>
                </a:solidFill>
                <a:effectLst/>
                <a:uLnTx/>
                <a:uFillTx/>
                <a:latin typeface="Lato" panose="020F0502020204030203" pitchFamily="34" charset="0"/>
                <a:ea typeface="Lato" panose="020F0502020204030203" pitchFamily="34" charset="0"/>
                <a:cs typeface="Lato" panose="020F0502020204030203" pitchFamily="34" charset="0"/>
              </a:rPr>
              <a:t> Public </a:t>
            </a:r>
            <a:r>
              <a:rPr lang="en-US" sz="1400" kern="0" dirty="0">
                <a:solidFill>
                  <a:prstClr val="black">
                    <a:hueOff val="0"/>
                    <a:satOff val="0"/>
                    <a:lumOff val="0"/>
                    <a:alphaOff val="0"/>
                  </a:prstClr>
                </a:solidFill>
                <a:latin typeface="Lato" panose="020F0502020204030203" pitchFamily="34" charset="0"/>
                <a:ea typeface="Lato" panose="020F0502020204030203" pitchFamily="34" charset="0"/>
                <a:cs typeface="Lato" panose="020F0502020204030203" pitchFamily="34" charset="0"/>
              </a:rPr>
              <a:t>Health Agencies</a:t>
            </a:r>
          </a:p>
          <a:p>
            <a:pPr marL="0" marR="0" lvl="0" indent="0" algn="ctr" defTabSz="577850" eaLnBrk="1" fontAlgn="auto" latinLnBrk="0" hangingPunct="1">
              <a:lnSpc>
                <a:spcPct val="90000"/>
              </a:lnSpc>
              <a:spcBef>
                <a:spcPct val="0"/>
              </a:spcBef>
              <a:spcAft>
                <a:spcPct val="35000"/>
              </a:spcAft>
              <a:buClrTx/>
              <a:buSzTx/>
              <a:buFontTx/>
              <a:buNone/>
              <a:tabLst/>
              <a:defRPr/>
            </a:pPr>
            <a:r>
              <a:rPr kumimoji="0" lang="en-US" sz="1400" b="0" i="1" u="none" strike="noStrike" kern="0" cap="none" spc="0" normalizeH="0" baseline="0" noProof="0" dirty="0" err="1">
                <a:ln>
                  <a:noFill/>
                </a:ln>
                <a:solidFill>
                  <a:prstClr val="black">
                    <a:hueOff val="0"/>
                    <a:satOff val="0"/>
                    <a:lumOff val="0"/>
                    <a:alphaOff val="0"/>
                  </a:prstClr>
                </a:solidFill>
                <a:effectLst/>
                <a:uLnTx/>
                <a:uFillTx/>
                <a:latin typeface="Lato" panose="020F0502020204030203" pitchFamily="34" charset="0"/>
                <a:ea typeface="Lato" panose="020F0502020204030203" pitchFamily="34" charset="0"/>
                <a:cs typeface="Lato" panose="020F0502020204030203" pitchFamily="34" charset="0"/>
              </a:rPr>
              <a:t>Agencias</a:t>
            </a:r>
            <a:r>
              <a:rPr kumimoji="0" lang="en-US" sz="1400" b="0" i="1" u="none" strike="noStrike" kern="0" cap="none" spc="0" normalizeH="0" baseline="0" noProof="0" dirty="0">
                <a:ln>
                  <a:noFill/>
                </a:ln>
                <a:solidFill>
                  <a:prstClr val="black">
                    <a:hueOff val="0"/>
                    <a:satOff val="0"/>
                    <a:lumOff val="0"/>
                    <a:alphaOff val="0"/>
                  </a:prstClr>
                </a:solidFill>
                <a:effectLst/>
                <a:uLnTx/>
                <a:uFillTx/>
                <a:latin typeface="Lato" panose="020F0502020204030203" pitchFamily="34" charset="0"/>
                <a:ea typeface="Lato" panose="020F0502020204030203" pitchFamily="34" charset="0"/>
                <a:cs typeface="Lato" panose="020F0502020204030203" pitchFamily="34" charset="0"/>
              </a:rPr>
              <a:t> de </a:t>
            </a:r>
            <a:r>
              <a:rPr kumimoji="0" lang="en-US" sz="1400" b="0" i="1" u="none" strike="noStrike" kern="0" cap="none" spc="0" normalizeH="0" baseline="0" noProof="0" dirty="0" err="1">
                <a:ln>
                  <a:noFill/>
                </a:ln>
                <a:solidFill>
                  <a:prstClr val="black">
                    <a:hueOff val="0"/>
                    <a:satOff val="0"/>
                    <a:lumOff val="0"/>
                    <a:alphaOff val="0"/>
                  </a:prstClr>
                </a:solidFill>
                <a:effectLst/>
                <a:uLnTx/>
                <a:uFillTx/>
                <a:latin typeface="Lato" panose="020F0502020204030203" pitchFamily="34" charset="0"/>
                <a:ea typeface="Lato" panose="020F0502020204030203" pitchFamily="34" charset="0"/>
                <a:cs typeface="Lato" panose="020F0502020204030203" pitchFamily="34" charset="0"/>
              </a:rPr>
              <a:t>salud</a:t>
            </a:r>
            <a:r>
              <a:rPr kumimoji="0" lang="en-US" sz="1400" b="0" i="1" u="none" strike="noStrike" kern="0" cap="none" spc="0" normalizeH="0" baseline="0" noProof="0" dirty="0">
                <a:ln>
                  <a:noFill/>
                </a:ln>
                <a:solidFill>
                  <a:prstClr val="black">
                    <a:hueOff val="0"/>
                    <a:satOff val="0"/>
                    <a:lumOff val="0"/>
                    <a:alphaOff val="0"/>
                  </a:prstClr>
                </a:solidFill>
                <a:effectLst/>
                <a:uLnTx/>
                <a:uFillTx/>
                <a:latin typeface="Lato" panose="020F0502020204030203" pitchFamily="34" charset="0"/>
                <a:ea typeface="Lato" panose="020F0502020204030203" pitchFamily="34" charset="0"/>
                <a:cs typeface="Lato" panose="020F0502020204030203" pitchFamily="34" charset="0"/>
              </a:rPr>
              <a:t> </a:t>
            </a:r>
            <a:r>
              <a:rPr kumimoji="0" lang="en-US" sz="1400" b="0" i="1" u="none" strike="noStrike" kern="0" cap="none" spc="0" normalizeH="0" baseline="0" noProof="0" dirty="0" err="1">
                <a:ln>
                  <a:noFill/>
                </a:ln>
                <a:solidFill>
                  <a:prstClr val="black">
                    <a:hueOff val="0"/>
                    <a:satOff val="0"/>
                    <a:lumOff val="0"/>
                    <a:alphaOff val="0"/>
                  </a:prstClr>
                </a:solidFill>
                <a:effectLst/>
                <a:uLnTx/>
                <a:uFillTx/>
                <a:latin typeface="Lato" panose="020F0502020204030203" pitchFamily="34" charset="0"/>
                <a:ea typeface="Lato" panose="020F0502020204030203" pitchFamily="34" charset="0"/>
                <a:cs typeface="Lato" panose="020F0502020204030203" pitchFamily="34" charset="0"/>
              </a:rPr>
              <a:t>pública</a:t>
            </a:r>
            <a:endParaRPr kumimoji="0" lang="en-US" sz="1400" b="0" i="1" u="none" strike="noStrike" kern="0" cap="none" spc="0" normalizeH="0" baseline="0" noProof="0" dirty="0">
              <a:ln>
                <a:noFill/>
              </a:ln>
              <a:solidFill>
                <a:prstClr val="black">
                  <a:hueOff val="0"/>
                  <a:satOff val="0"/>
                  <a:lumOff val="0"/>
                  <a:alphaOff val="0"/>
                </a:prstClr>
              </a:solidFill>
              <a:effectLst/>
              <a:uLnTx/>
              <a:uFillTx/>
              <a:latin typeface="Lato" panose="020F0502020204030203" pitchFamily="34" charset="0"/>
              <a:ea typeface="Lato" panose="020F0502020204030203" pitchFamily="34" charset="0"/>
              <a:cs typeface="Lato" panose="020F0502020204030203" pitchFamily="34" charset="0"/>
            </a:endParaRPr>
          </a:p>
        </p:txBody>
      </p:sp>
      <p:cxnSp>
        <p:nvCxnSpPr>
          <p:cNvPr id="58" name="Straight Connector 57">
            <a:extLst>
              <a:ext uri="{FF2B5EF4-FFF2-40B4-BE49-F238E27FC236}">
                <a16:creationId xmlns:a16="http://schemas.microsoft.com/office/drawing/2014/main" id="{43584C4A-4C44-4EF0-8DE9-40BF07981142}"/>
              </a:ext>
            </a:extLst>
          </p:cNvPr>
          <p:cNvCxnSpPr>
            <a:cxnSpLocks/>
          </p:cNvCxnSpPr>
          <p:nvPr/>
        </p:nvCxnSpPr>
        <p:spPr>
          <a:xfrm flipH="1">
            <a:off x="3594707" y="5559908"/>
            <a:ext cx="1" cy="182970"/>
          </a:xfrm>
          <a:prstGeom prst="line">
            <a:avLst/>
          </a:prstGeom>
          <a:ln w="38100">
            <a:tailEnd type="none" w="lg" len="lg"/>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14BC544F-3F71-4755-ACF1-F108FDE0DE95}"/>
              </a:ext>
            </a:extLst>
          </p:cNvPr>
          <p:cNvCxnSpPr>
            <a:cxnSpLocks/>
          </p:cNvCxnSpPr>
          <p:nvPr/>
        </p:nvCxnSpPr>
        <p:spPr>
          <a:xfrm>
            <a:off x="2055344" y="5742878"/>
            <a:ext cx="322246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17CD0593-1DE1-45F7-8494-0605B0A0C50F}"/>
              </a:ext>
            </a:extLst>
          </p:cNvPr>
          <p:cNvCxnSpPr>
            <a:cxnSpLocks/>
          </p:cNvCxnSpPr>
          <p:nvPr/>
        </p:nvCxnSpPr>
        <p:spPr>
          <a:xfrm flipH="1">
            <a:off x="5279306" y="5771781"/>
            <a:ext cx="1" cy="182970"/>
          </a:xfrm>
          <a:prstGeom prst="line">
            <a:avLst/>
          </a:prstGeom>
          <a:ln w="38100">
            <a:tailEnd type="none" w="lg" len="lg"/>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C1E2FBC2-839A-4048-B64C-8AB3F1B047AC}"/>
              </a:ext>
            </a:extLst>
          </p:cNvPr>
          <p:cNvCxnSpPr>
            <a:cxnSpLocks/>
          </p:cNvCxnSpPr>
          <p:nvPr/>
        </p:nvCxnSpPr>
        <p:spPr>
          <a:xfrm flipH="1">
            <a:off x="2025597" y="5746408"/>
            <a:ext cx="1" cy="208343"/>
          </a:xfrm>
          <a:prstGeom prst="line">
            <a:avLst/>
          </a:prstGeom>
          <a:ln w="38100">
            <a:tailEnd type="none" w="lg" len="lg"/>
          </a:ln>
        </p:spPr>
        <p:style>
          <a:lnRef idx="1">
            <a:schemeClr val="accent1"/>
          </a:lnRef>
          <a:fillRef idx="0">
            <a:schemeClr val="accent1"/>
          </a:fillRef>
          <a:effectRef idx="0">
            <a:schemeClr val="accent1"/>
          </a:effectRef>
          <a:fontRef idx="minor">
            <a:schemeClr val="tx1"/>
          </a:fontRef>
        </p:style>
      </p:cxnSp>
      <p:sp>
        <p:nvSpPr>
          <p:cNvPr id="27" name="Freeform: Shape 26">
            <a:extLst>
              <a:ext uri="{FF2B5EF4-FFF2-40B4-BE49-F238E27FC236}">
                <a16:creationId xmlns:a16="http://schemas.microsoft.com/office/drawing/2014/main" id="{89C49AA9-7674-4E3B-9561-2E755F185020}"/>
              </a:ext>
            </a:extLst>
          </p:cNvPr>
          <p:cNvSpPr/>
          <p:nvPr/>
        </p:nvSpPr>
        <p:spPr>
          <a:xfrm>
            <a:off x="7701996" y="885685"/>
            <a:ext cx="4012926" cy="512368"/>
          </a:xfrm>
          <a:custGeom>
            <a:avLst/>
            <a:gdLst>
              <a:gd name="connsiteX0" fmla="*/ 0 w 3573422"/>
              <a:gd name="connsiteY0" fmla="*/ 0 h 726255"/>
              <a:gd name="connsiteX1" fmla="*/ 3573422 w 3573422"/>
              <a:gd name="connsiteY1" fmla="*/ 0 h 726255"/>
              <a:gd name="connsiteX2" fmla="*/ 3573422 w 3573422"/>
              <a:gd name="connsiteY2" fmla="*/ 726255 h 726255"/>
              <a:gd name="connsiteX3" fmla="*/ 0 w 3573422"/>
              <a:gd name="connsiteY3" fmla="*/ 726255 h 726255"/>
              <a:gd name="connsiteX4" fmla="*/ 0 w 3573422"/>
              <a:gd name="connsiteY4" fmla="*/ 0 h 726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3422" h="726255">
                <a:moveTo>
                  <a:pt x="0" y="0"/>
                </a:moveTo>
                <a:lnTo>
                  <a:pt x="3573422" y="0"/>
                </a:lnTo>
                <a:lnTo>
                  <a:pt x="3573422" y="726255"/>
                </a:lnTo>
                <a:lnTo>
                  <a:pt x="0" y="726255"/>
                </a:lnTo>
                <a:lnTo>
                  <a:pt x="0" y="0"/>
                </a:lnTo>
                <a:close/>
              </a:path>
            </a:pathLst>
          </a:custGeom>
          <a:solidFill>
            <a:srgbClr val="ED7D31">
              <a:lumMod val="75000"/>
            </a:srgbClr>
          </a:solidFill>
          <a:ln w="12700" cap="flat" cmpd="sng" algn="ctr">
            <a:solidFill>
              <a:srgbClr val="AE5800"/>
            </a:solidFill>
            <a:prstDash val="solid"/>
            <a:miter lim="800000"/>
          </a:ln>
          <a:effectLst/>
        </p:spPr>
        <p:txBody>
          <a:bodyPr spcFirstLastPara="0" vert="horz" wrap="square" lIns="8890" tIns="8890" rIns="8890" bIns="8890" numCol="1" spcCol="1270" anchor="ctr" anchorCtr="0">
            <a:noAutofit/>
          </a:bodyPr>
          <a:lstStyle/>
          <a:p>
            <a:pPr marL="0" marR="0" lvl="0" indent="0" algn="ctr" defTabSz="622300" eaLnBrk="1" fontAlgn="auto" latinLnBrk="0" hangingPunct="1">
              <a:lnSpc>
                <a:spcPct val="100000"/>
              </a:lnSpc>
              <a:spcBef>
                <a:spcPct val="0"/>
              </a:spcBef>
              <a:spcAft>
                <a:spcPts val="0"/>
              </a:spcAft>
              <a:buClrTx/>
              <a:buSzTx/>
              <a:buFontTx/>
              <a:buNone/>
              <a:tabLst/>
              <a:defRPr/>
            </a:pPr>
            <a:r>
              <a:rPr kumimoji="0" lang="en-US" sz="1400" b="0" i="0"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Public Information Officer</a:t>
            </a:r>
          </a:p>
          <a:p>
            <a:pPr marL="0" marR="0" lvl="0" indent="0" algn="ctr" defTabSz="622300" eaLnBrk="1" fontAlgn="auto" latinLnBrk="0" hangingPunct="1">
              <a:lnSpc>
                <a:spcPct val="100000"/>
              </a:lnSpc>
              <a:spcBef>
                <a:spcPct val="0"/>
              </a:spcBef>
              <a:spcAft>
                <a:spcPts val="0"/>
              </a:spcAft>
              <a:buClrTx/>
              <a:buSzTx/>
              <a:buFontTx/>
              <a:buNone/>
              <a:tabLst/>
              <a:defRPr/>
            </a:pPr>
            <a:r>
              <a:rPr kumimoji="0" lang="en-US" sz="1400" b="0" i="1" u="none" strike="noStrike" kern="0" cap="none" spc="0" normalizeH="0" baseline="0" noProof="0" dirty="0" err="1">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Oficial</a:t>
            </a:r>
            <a:r>
              <a:rPr kumimoji="0" lang="en-US" sz="1400" b="0" i="1"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 de </a:t>
            </a:r>
            <a:r>
              <a:rPr kumimoji="0" lang="en-US" sz="1400" b="0" i="1" u="none" strike="noStrike" kern="0" cap="none" spc="0" normalizeH="0" baseline="0" noProof="0" dirty="0" err="1">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información</a:t>
            </a:r>
            <a:r>
              <a:rPr kumimoji="0" lang="en-US" sz="1400" b="0" i="1"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 </a:t>
            </a:r>
            <a:r>
              <a:rPr kumimoji="0" lang="en-US" sz="1400" b="0" i="1" u="none" strike="noStrike" kern="0" cap="none" spc="0" normalizeH="0" baseline="0" noProof="0" dirty="0" err="1">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pública</a:t>
            </a:r>
            <a:endParaRPr kumimoji="0" lang="en-US" sz="1400" b="0" i="1"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endParaRPr>
          </a:p>
        </p:txBody>
      </p:sp>
      <p:sp>
        <p:nvSpPr>
          <p:cNvPr id="28" name="Freeform: Shape 27">
            <a:extLst>
              <a:ext uri="{FF2B5EF4-FFF2-40B4-BE49-F238E27FC236}">
                <a16:creationId xmlns:a16="http://schemas.microsoft.com/office/drawing/2014/main" id="{07001FD4-516D-4D14-9D4C-8AD22BBBCC79}"/>
              </a:ext>
            </a:extLst>
          </p:cNvPr>
          <p:cNvSpPr/>
          <p:nvPr/>
        </p:nvSpPr>
        <p:spPr>
          <a:xfrm>
            <a:off x="7701996" y="200802"/>
            <a:ext cx="4012926" cy="512368"/>
          </a:xfrm>
          <a:custGeom>
            <a:avLst/>
            <a:gdLst>
              <a:gd name="connsiteX0" fmla="*/ 0 w 3573422"/>
              <a:gd name="connsiteY0" fmla="*/ 0 h 726255"/>
              <a:gd name="connsiteX1" fmla="*/ 3573422 w 3573422"/>
              <a:gd name="connsiteY1" fmla="*/ 0 h 726255"/>
              <a:gd name="connsiteX2" fmla="*/ 3573422 w 3573422"/>
              <a:gd name="connsiteY2" fmla="*/ 726255 h 726255"/>
              <a:gd name="connsiteX3" fmla="*/ 0 w 3573422"/>
              <a:gd name="connsiteY3" fmla="*/ 726255 h 726255"/>
              <a:gd name="connsiteX4" fmla="*/ 0 w 3573422"/>
              <a:gd name="connsiteY4" fmla="*/ 0 h 726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3422" h="726255">
                <a:moveTo>
                  <a:pt x="0" y="0"/>
                </a:moveTo>
                <a:lnTo>
                  <a:pt x="3573422" y="0"/>
                </a:lnTo>
                <a:lnTo>
                  <a:pt x="3573422" y="726255"/>
                </a:lnTo>
                <a:lnTo>
                  <a:pt x="0" y="726255"/>
                </a:lnTo>
                <a:lnTo>
                  <a:pt x="0" y="0"/>
                </a:lnTo>
                <a:close/>
              </a:path>
            </a:pathLst>
          </a:custGeom>
          <a:solidFill>
            <a:srgbClr val="ED7D31">
              <a:lumMod val="75000"/>
            </a:srgbClr>
          </a:solidFill>
          <a:ln w="12700" cap="flat" cmpd="sng" algn="ctr">
            <a:solidFill>
              <a:srgbClr val="AE5800"/>
            </a:solidFill>
            <a:prstDash val="solid"/>
            <a:miter lim="800000"/>
          </a:ln>
          <a:effectLst/>
        </p:spPr>
        <p:txBody>
          <a:bodyPr spcFirstLastPara="0" vert="horz" wrap="square" lIns="8890" tIns="8890" rIns="8890" bIns="8890" numCol="1" spcCol="1270" anchor="ctr" anchorCtr="0">
            <a:noAutofit/>
          </a:bodyPr>
          <a:lstStyle/>
          <a:p>
            <a:pPr marL="0" marR="0" lvl="0" indent="0" algn="ctr" defTabSz="622300" eaLnBrk="1" fontAlgn="auto" latinLnBrk="0" hangingPunct="1">
              <a:lnSpc>
                <a:spcPct val="100000"/>
              </a:lnSpc>
              <a:spcBef>
                <a:spcPct val="0"/>
              </a:spcBef>
              <a:spcAft>
                <a:spcPts val="0"/>
              </a:spcAft>
              <a:buClrTx/>
              <a:buSzTx/>
              <a:buFontTx/>
              <a:buNone/>
              <a:tabLst/>
              <a:defRPr/>
            </a:pPr>
            <a:r>
              <a:rPr kumimoji="0" lang="en-US" sz="1400" b="0" i="0"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Unified Commander</a:t>
            </a:r>
          </a:p>
          <a:p>
            <a:pPr marL="0" marR="0" lvl="0" indent="0" algn="ctr" defTabSz="622300" eaLnBrk="1" fontAlgn="auto" latinLnBrk="0" hangingPunct="1">
              <a:lnSpc>
                <a:spcPct val="100000"/>
              </a:lnSpc>
              <a:spcBef>
                <a:spcPct val="0"/>
              </a:spcBef>
              <a:spcAft>
                <a:spcPts val="0"/>
              </a:spcAft>
              <a:buClrTx/>
              <a:buSzTx/>
              <a:buFontTx/>
              <a:buNone/>
              <a:tabLst/>
              <a:defRPr/>
            </a:pPr>
            <a:r>
              <a:rPr kumimoji="0" lang="en-US" sz="1400" b="0" i="1"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Comandante </a:t>
            </a:r>
            <a:r>
              <a:rPr kumimoji="0" lang="en-US" sz="1400" b="0" i="1" u="none" strike="noStrike" kern="0" cap="none" spc="0" normalizeH="0" baseline="0" noProof="0" dirty="0" err="1">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unificado</a:t>
            </a:r>
            <a:endParaRPr kumimoji="0" lang="en-US" sz="1400" b="0" i="1"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endParaRPr>
          </a:p>
        </p:txBody>
      </p:sp>
      <p:sp>
        <p:nvSpPr>
          <p:cNvPr id="29" name="Freeform: Shape 28">
            <a:extLst>
              <a:ext uri="{FF2B5EF4-FFF2-40B4-BE49-F238E27FC236}">
                <a16:creationId xmlns:a16="http://schemas.microsoft.com/office/drawing/2014/main" id="{EDDB93F5-7AB0-46CC-8941-88A6DCA3BE57}"/>
              </a:ext>
            </a:extLst>
          </p:cNvPr>
          <p:cNvSpPr/>
          <p:nvPr/>
        </p:nvSpPr>
        <p:spPr>
          <a:xfrm>
            <a:off x="7702977" y="1538984"/>
            <a:ext cx="4011945" cy="512368"/>
          </a:xfrm>
          <a:custGeom>
            <a:avLst/>
            <a:gdLst>
              <a:gd name="connsiteX0" fmla="*/ 0 w 3573422"/>
              <a:gd name="connsiteY0" fmla="*/ 0 h 726255"/>
              <a:gd name="connsiteX1" fmla="*/ 3573422 w 3573422"/>
              <a:gd name="connsiteY1" fmla="*/ 0 h 726255"/>
              <a:gd name="connsiteX2" fmla="*/ 3573422 w 3573422"/>
              <a:gd name="connsiteY2" fmla="*/ 726255 h 726255"/>
              <a:gd name="connsiteX3" fmla="*/ 0 w 3573422"/>
              <a:gd name="connsiteY3" fmla="*/ 726255 h 726255"/>
              <a:gd name="connsiteX4" fmla="*/ 0 w 3573422"/>
              <a:gd name="connsiteY4" fmla="*/ 0 h 726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3422" h="726255">
                <a:moveTo>
                  <a:pt x="0" y="0"/>
                </a:moveTo>
                <a:lnTo>
                  <a:pt x="3573422" y="0"/>
                </a:lnTo>
                <a:lnTo>
                  <a:pt x="3573422" y="726255"/>
                </a:lnTo>
                <a:lnTo>
                  <a:pt x="0" y="726255"/>
                </a:lnTo>
                <a:lnTo>
                  <a:pt x="0" y="0"/>
                </a:lnTo>
                <a:close/>
              </a:path>
            </a:pathLst>
          </a:custGeom>
          <a:solidFill>
            <a:srgbClr val="ED7D31">
              <a:lumMod val="75000"/>
            </a:srgbClr>
          </a:solidFill>
          <a:ln w="12700" cap="flat" cmpd="sng" algn="ctr">
            <a:solidFill>
              <a:srgbClr val="AE5800"/>
            </a:solidFill>
            <a:prstDash val="solid"/>
            <a:miter lim="800000"/>
          </a:ln>
          <a:effectLst/>
        </p:spPr>
        <p:txBody>
          <a:bodyPr spcFirstLastPara="0" vert="horz" wrap="square" lIns="8890" tIns="8890" rIns="8890" bIns="8890" numCol="1" spcCol="1270" anchor="ctr" anchorCtr="0">
            <a:noAutofit/>
          </a:bodyPr>
          <a:lstStyle/>
          <a:p>
            <a:pPr marL="0" marR="0" lvl="0" indent="0" algn="ctr" defTabSz="622300" eaLnBrk="1" fontAlgn="auto" latinLnBrk="0" hangingPunct="1">
              <a:lnSpc>
                <a:spcPct val="100000"/>
              </a:lnSpc>
              <a:spcBef>
                <a:spcPct val="0"/>
              </a:spcBef>
              <a:spcAft>
                <a:spcPts val="0"/>
              </a:spcAft>
              <a:buClrTx/>
              <a:buSzTx/>
              <a:buFontTx/>
              <a:buNone/>
              <a:tabLst/>
              <a:defRPr/>
            </a:pPr>
            <a:r>
              <a:rPr kumimoji="0" lang="en-US" sz="1400" b="0" i="0"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Safety Officer</a:t>
            </a:r>
          </a:p>
          <a:p>
            <a:pPr marL="0" marR="0" lvl="0" indent="0" algn="ctr" defTabSz="622300" eaLnBrk="1" fontAlgn="auto" latinLnBrk="0" hangingPunct="1">
              <a:lnSpc>
                <a:spcPct val="100000"/>
              </a:lnSpc>
              <a:spcBef>
                <a:spcPct val="0"/>
              </a:spcBef>
              <a:spcAft>
                <a:spcPts val="0"/>
              </a:spcAft>
              <a:buClrTx/>
              <a:buSzTx/>
              <a:buFontTx/>
              <a:buNone/>
              <a:tabLst/>
              <a:defRPr/>
            </a:pPr>
            <a:r>
              <a:rPr kumimoji="0" lang="en-US" sz="1400" b="0" i="1" u="none" strike="noStrike" kern="0" cap="none" spc="0" normalizeH="0" baseline="0" noProof="0" dirty="0" err="1">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Oficial</a:t>
            </a:r>
            <a:r>
              <a:rPr kumimoji="0" lang="en-US" sz="1400" b="0" i="1"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 de </a:t>
            </a:r>
            <a:r>
              <a:rPr kumimoji="0" lang="en-US" sz="1400" b="0" i="1" u="none" strike="noStrike" kern="0" cap="none" spc="0" normalizeH="0" baseline="0" noProof="0" dirty="0" err="1">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seguridad</a:t>
            </a:r>
            <a:endParaRPr kumimoji="0" lang="en-US" sz="1400" b="0" i="1"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endParaRPr>
          </a:p>
        </p:txBody>
      </p:sp>
      <p:sp>
        <p:nvSpPr>
          <p:cNvPr id="30" name="Freeform: Shape 29">
            <a:extLst>
              <a:ext uri="{FF2B5EF4-FFF2-40B4-BE49-F238E27FC236}">
                <a16:creationId xmlns:a16="http://schemas.microsoft.com/office/drawing/2014/main" id="{D7AD8AA5-6AF8-4E70-A532-C08772CFD176}"/>
              </a:ext>
            </a:extLst>
          </p:cNvPr>
          <p:cNvSpPr/>
          <p:nvPr/>
        </p:nvSpPr>
        <p:spPr>
          <a:xfrm>
            <a:off x="7701995" y="2137781"/>
            <a:ext cx="4011941" cy="512368"/>
          </a:xfrm>
          <a:custGeom>
            <a:avLst/>
            <a:gdLst>
              <a:gd name="connsiteX0" fmla="*/ 0 w 3573422"/>
              <a:gd name="connsiteY0" fmla="*/ 0 h 726255"/>
              <a:gd name="connsiteX1" fmla="*/ 3573422 w 3573422"/>
              <a:gd name="connsiteY1" fmla="*/ 0 h 726255"/>
              <a:gd name="connsiteX2" fmla="*/ 3573422 w 3573422"/>
              <a:gd name="connsiteY2" fmla="*/ 726255 h 726255"/>
              <a:gd name="connsiteX3" fmla="*/ 0 w 3573422"/>
              <a:gd name="connsiteY3" fmla="*/ 726255 h 726255"/>
              <a:gd name="connsiteX4" fmla="*/ 0 w 3573422"/>
              <a:gd name="connsiteY4" fmla="*/ 0 h 7262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3422" h="726255">
                <a:moveTo>
                  <a:pt x="0" y="0"/>
                </a:moveTo>
                <a:lnTo>
                  <a:pt x="3573422" y="0"/>
                </a:lnTo>
                <a:lnTo>
                  <a:pt x="3573422" y="726255"/>
                </a:lnTo>
                <a:lnTo>
                  <a:pt x="0" y="726255"/>
                </a:lnTo>
                <a:lnTo>
                  <a:pt x="0" y="0"/>
                </a:lnTo>
                <a:close/>
              </a:path>
            </a:pathLst>
          </a:custGeom>
          <a:solidFill>
            <a:srgbClr val="ED7D31">
              <a:lumMod val="75000"/>
            </a:srgbClr>
          </a:solidFill>
          <a:ln w="12700" cap="flat" cmpd="sng" algn="ctr">
            <a:solidFill>
              <a:srgbClr val="AE5800"/>
            </a:solidFill>
            <a:prstDash val="solid"/>
            <a:miter lim="800000"/>
          </a:ln>
          <a:effectLst/>
        </p:spPr>
        <p:txBody>
          <a:bodyPr spcFirstLastPara="0" vert="horz" wrap="square" lIns="8890" tIns="8890" rIns="8890" bIns="8890" numCol="1" spcCol="1270" anchor="ctr" anchorCtr="0">
            <a:noAutofit/>
          </a:bodyPr>
          <a:lstStyle/>
          <a:p>
            <a:pPr marL="0" marR="0" lvl="0" indent="0" algn="ctr" defTabSz="622300" eaLnBrk="1" fontAlgn="auto" latinLnBrk="0" hangingPunct="1">
              <a:lnSpc>
                <a:spcPct val="100000"/>
              </a:lnSpc>
              <a:spcBef>
                <a:spcPct val="0"/>
              </a:spcBef>
              <a:spcAft>
                <a:spcPts val="0"/>
              </a:spcAft>
              <a:buClrTx/>
              <a:buSzTx/>
              <a:buFontTx/>
              <a:buNone/>
              <a:tabLst/>
              <a:defRPr/>
            </a:pPr>
            <a:r>
              <a:rPr kumimoji="0" lang="en-US" sz="1400" b="0" i="0"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Liaison Officer</a:t>
            </a:r>
          </a:p>
          <a:p>
            <a:pPr marL="0" marR="0" lvl="0" indent="0" algn="ctr" defTabSz="622300" eaLnBrk="1" fontAlgn="auto" latinLnBrk="0" hangingPunct="1">
              <a:lnSpc>
                <a:spcPct val="100000"/>
              </a:lnSpc>
              <a:spcBef>
                <a:spcPct val="0"/>
              </a:spcBef>
              <a:spcAft>
                <a:spcPts val="0"/>
              </a:spcAft>
              <a:buClrTx/>
              <a:buSzTx/>
              <a:buFontTx/>
              <a:buNone/>
              <a:tabLst/>
              <a:defRPr/>
            </a:pPr>
            <a:r>
              <a:rPr kumimoji="0" lang="en-US" sz="1400" b="0" i="1" u="none" strike="noStrike" kern="0" cap="none" spc="0" normalizeH="0" baseline="0" noProof="0" dirty="0" err="1">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Oficial</a:t>
            </a:r>
            <a:r>
              <a:rPr kumimoji="0" lang="en-US" sz="1400" b="0" i="1" u="none" strike="noStrike" kern="0" cap="none" spc="0" normalizeH="0" baseline="0" noProof="0" dirty="0">
                <a:ln>
                  <a:noFill/>
                </a:ln>
                <a:solidFill>
                  <a:prstClr val="black">
                    <a:hueOff val="0"/>
                    <a:satOff val="0"/>
                    <a:lumOff val="0"/>
                    <a:alphaOff val="0"/>
                  </a:prstClr>
                </a:solidFill>
                <a:effectLst/>
                <a:uLnTx/>
                <a:uFillTx/>
                <a:latin typeface="Avenir Next LT Pro" panose="020B0504020202020204" pitchFamily="34" charset="0"/>
                <a:ea typeface="Lato" panose="020F0502020204030203" pitchFamily="34" charset="0"/>
                <a:cs typeface="Lato" panose="020F0502020204030203" pitchFamily="34" charset="0"/>
              </a:rPr>
              <a:t> de enlace</a:t>
            </a:r>
          </a:p>
        </p:txBody>
      </p:sp>
      <p:sp>
        <p:nvSpPr>
          <p:cNvPr id="3" name="Left Brace 2">
            <a:extLst>
              <a:ext uri="{FF2B5EF4-FFF2-40B4-BE49-F238E27FC236}">
                <a16:creationId xmlns:a16="http://schemas.microsoft.com/office/drawing/2014/main" id="{26A068AA-5AA5-4D5D-8956-1CDEC8FE4C62}"/>
              </a:ext>
            </a:extLst>
          </p:cNvPr>
          <p:cNvSpPr/>
          <p:nvPr/>
        </p:nvSpPr>
        <p:spPr>
          <a:xfrm>
            <a:off x="6638924" y="180778"/>
            <a:ext cx="904876" cy="2469361"/>
          </a:xfrm>
          <a:prstGeom prst="leftBrace">
            <a:avLst>
              <a:gd name="adj1" fmla="val 8333"/>
              <a:gd name="adj2" fmla="val 7275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TextBox 30">
            <a:extLst>
              <a:ext uri="{FF2B5EF4-FFF2-40B4-BE49-F238E27FC236}">
                <a16:creationId xmlns:a16="http://schemas.microsoft.com/office/drawing/2014/main" id="{7D2CC202-F05E-4C95-ACFD-48F2BA200FF0}"/>
              </a:ext>
            </a:extLst>
          </p:cNvPr>
          <p:cNvSpPr txBox="1"/>
          <p:nvPr/>
        </p:nvSpPr>
        <p:spPr>
          <a:xfrm>
            <a:off x="11531600" y="6394553"/>
            <a:ext cx="660400" cy="369332"/>
          </a:xfrm>
          <a:prstGeom prst="rect">
            <a:avLst/>
          </a:prstGeom>
          <a:noFill/>
        </p:spPr>
        <p:txBody>
          <a:bodyPr wrap="square" rtlCol="0">
            <a:spAutoFit/>
          </a:bodyPr>
          <a:lstStyle/>
          <a:p>
            <a:r>
              <a:rPr lang="en-US" dirty="0"/>
              <a:t>4</a:t>
            </a:r>
          </a:p>
        </p:txBody>
      </p:sp>
    </p:spTree>
    <p:extLst>
      <p:ext uri="{BB962C8B-B14F-4D97-AF65-F5344CB8AC3E}">
        <p14:creationId xmlns:p14="http://schemas.microsoft.com/office/powerpoint/2010/main" val="514675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E1181-47C2-41A6-AFF2-25F630C2AD3D}"/>
              </a:ext>
            </a:extLst>
          </p:cNvPr>
          <p:cNvSpPr>
            <a:spLocks noGrp="1"/>
          </p:cNvSpPr>
          <p:nvPr>
            <p:ph type="title"/>
          </p:nvPr>
        </p:nvSpPr>
        <p:spPr>
          <a:xfrm>
            <a:off x="215746" y="152400"/>
            <a:ext cx="5390575" cy="1856281"/>
          </a:xfrm>
        </p:spPr>
        <p:txBody>
          <a:bodyPr>
            <a:normAutofit/>
          </a:bodyPr>
          <a:lstStyle/>
          <a:p>
            <a:pPr algn="ctr"/>
            <a:r>
              <a:rPr lang="en-US" b="1"/>
              <a:t>APCD Notification and Role in a Unified Command</a:t>
            </a:r>
          </a:p>
        </p:txBody>
      </p:sp>
      <p:pic>
        <p:nvPicPr>
          <p:cNvPr id="4" name="Picture 3">
            <a:extLst>
              <a:ext uri="{FF2B5EF4-FFF2-40B4-BE49-F238E27FC236}">
                <a16:creationId xmlns:a16="http://schemas.microsoft.com/office/drawing/2014/main" id="{9E856894-2760-4B76-BB72-ACA3EEC14C75}"/>
              </a:ext>
            </a:extLst>
          </p:cNvPr>
          <p:cNvPicPr>
            <a:picLocks noChangeAspect="1"/>
          </p:cNvPicPr>
          <p:nvPr/>
        </p:nvPicPr>
        <p:blipFill>
          <a:blip r:embed="rId3"/>
          <a:stretch>
            <a:fillRect/>
          </a:stretch>
        </p:blipFill>
        <p:spPr>
          <a:xfrm>
            <a:off x="173214" y="2539470"/>
            <a:ext cx="5562967" cy="3004002"/>
          </a:xfrm>
          <a:prstGeom prst="rect">
            <a:avLst/>
          </a:prstGeom>
        </p:spPr>
      </p:pic>
      <p:grpSp>
        <p:nvGrpSpPr>
          <p:cNvPr id="6" name="Group 5">
            <a:extLst>
              <a:ext uri="{FF2B5EF4-FFF2-40B4-BE49-F238E27FC236}">
                <a16:creationId xmlns:a16="http://schemas.microsoft.com/office/drawing/2014/main" id="{78E011EF-D59F-4040-8F0D-3DC3D4095F3D}"/>
              </a:ext>
            </a:extLst>
          </p:cNvPr>
          <p:cNvGrpSpPr/>
          <p:nvPr/>
        </p:nvGrpSpPr>
        <p:grpSpPr>
          <a:xfrm>
            <a:off x="5909167" y="2571555"/>
            <a:ext cx="5595758" cy="3004002"/>
            <a:chOff x="3025896" y="132587"/>
            <a:chExt cx="7958804" cy="4248946"/>
          </a:xfrm>
        </p:grpSpPr>
        <p:sp>
          <p:nvSpPr>
            <p:cNvPr id="7" name="TextBox 6">
              <a:extLst>
                <a:ext uri="{FF2B5EF4-FFF2-40B4-BE49-F238E27FC236}">
                  <a16:creationId xmlns:a16="http://schemas.microsoft.com/office/drawing/2014/main" id="{3573053C-2699-41A7-A1D9-349A62E50E20}"/>
                </a:ext>
              </a:extLst>
            </p:cNvPr>
            <p:cNvSpPr txBox="1"/>
            <p:nvPr/>
          </p:nvSpPr>
          <p:spPr>
            <a:xfrm>
              <a:off x="8274793" y="1421652"/>
              <a:ext cx="835467" cy="435329"/>
            </a:xfrm>
            <a:prstGeom prst="rect">
              <a:avLst/>
            </a:prstGeom>
            <a:noFill/>
          </p:spPr>
          <p:txBody>
            <a:bodyPr wrap="square" rtlCol="0">
              <a:spAutoFit/>
            </a:bodyPr>
            <a:lstStyle/>
            <a:p>
              <a:pPr algn="ctr"/>
              <a:r>
                <a:rPr lang="en-US" sz="1400"/>
                <a:t> Si</a:t>
              </a:r>
            </a:p>
          </p:txBody>
        </p:sp>
        <p:sp>
          <p:nvSpPr>
            <p:cNvPr id="8" name="TextBox 7">
              <a:extLst>
                <a:ext uri="{FF2B5EF4-FFF2-40B4-BE49-F238E27FC236}">
                  <a16:creationId xmlns:a16="http://schemas.microsoft.com/office/drawing/2014/main" id="{D7C91AAC-BE07-48E9-AACA-FB0A933BBBC9}"/>
                </a:ext>
              </a:extLst>
            </p:cNvPr>
            <p:cNvSpPr txBox="1"/>
            <p:nvPr/>
          </p:nvSpPr>
          <p:spPr>
            <a:xfrm>
              <a:off x="3168923" y="284744"/>
              <a:ext cx="1813134" cy="914189"/>
            </a:xfrm>
            <a:prstGeom prst="rect">
              <a:avLst/>
            </a:prstGeom>
            <a:noFill/>
            <a:ln w="12700">
              <a:noFill/>
            </a:ln>
          </p:spPr>
          <p:txBody>
            <a:bodyPr wrap="square" rtlCol="0">
              <a:spAutoFit/>
            </a:bodyPr>
            <a:lstStyle/>
            <a:p>
              <a:pPr algn="ctr"/>
              <a:r>
                <a:rPr lang="es-ES" sz="1200" b="1"/>
                <a:t>Notificación de incidentes por comando unido</a:t>
              </a:r>
              <a:endParaRPr lang="en-US" sz="1200" b="1"/>
            </a:p>
          </p:txBody>
        </p:sp>
        <p:sp>
          <p:nvSpPr>
            <p:cNvPr id="9" name="TextBox 8">
              <a:extLst>
                <a:ext uri="{FF2B5EF4-FFF2-40B4-BE49-F238E27FC236}">
                  <a16:creationId xmlns:a16="http://schemas.microsoft.com/office/drawing/2014/main" id="{BCA99126-52BE-423C-99E8-651DD3FEF53B}"/>
                </a:ext>
              </a:extLst>
            </p:cNvPr>
            <p:cNvSpPr txBox="1"/>
            <p:nvPr/>
          </p:nvSpPr>
          <p:spPr>
            <a:xfrm>
              <a:off x="5532880" y="591531"/>
              <a:ext cx="1295228" cy="391795"/>
            </a:xfrm>
            <a:prstGeom prst="rect">
              <a:avLst/>
            </a:prstGeom>
            <a:noFill/>
            <a:ln w="25400">
              <a:solidFill>
                <a:schemeClr val="tx1"/>
              </a:solidFill>
            </a:ln>
          </p:spPr>
          <p:txBody>
            <a:bodyPr wrap="square" rtlCol="0">
              <a:spAutoFit/>
            </a:bodyPr>
            <a:lstStyle/>
            <a:p>
              <a:pPr algn="ctr"/>
              <a:r>
                <a:rPr lang="en-US" sz="1200"/>
                <a:t>APCD</a:t>
              </a:r>
            </a:p>
          </p:txBody>
        </p:sp>
        <p:cxnSp>
          <p:nvCxnSpPr>
            <p:cNvPr id="10" name="Straight Arrow Connector 9">
              <a:extLst>
                <a:ext uri="{FF2B5EF4-FFF2-40B4-BE49-F238E27FC236}">
                  <a16:creationId xmlns:a16="http://schemas.microsoft.com/office/drawing/2014/main" id="{3A01FFE8-9DFB-4B94-9178-9DD286D35B89}"/>
                </a:ext>
              </a:extLst>
            </p:cNvPr>
            <p:cNvCxnSpPr>
              <a:cxnSpLocks/>
              <a:stCxn id="16" idx="6"/>
              <a:endCxn id="9" idx="1"/>
            </p:cNvCxnSpPr>
            <p:nvPr/>
          </p:nvCxnSpPr>
          <p:spPr>
            <a:xfrm>
              <a:off x="5060438" y="776197"/>
              <a:ext cx="472441" cy="11232"/>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1" name="Diamond 10">
              <a:extLst>
                <a:ext uri="{FF2B5EF4-FFF2-40B4-BE49-F238E27FC236}">
                  <a16:creationId xmlns:a16="http://schemas.microsoft.com/office/drawing/2014/main" id="{B7EC6644-FD18-41F6-AE1A-EE1B32236ED1}"/>
                </a:ext>
              </a:extLst>
            </p:cNvPr>
            <p:cNvSpPr/>
            <p:nvPr/>
          </p:nvSpPr>
          <p:spPr>
            <a:xfrm>
              <a:off x="6693965" y="1198933"/>
              <a:ext cx="1713933" cy="1399470"/>
            </a:xfrm>
            <a:prstGeom prst="diamond">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9049ABC2-F9C7-40BA-B164-5716AA718BBE}"/>
                </a:ext>
              </a:extLst>
            </p:cNvPr>
            <p:cNvSpPr txBox="1"/>
            <p:nvPr/>
          </p:nvSpPr>
          <p:spPr>
            <a:xfrm>
              <a:off x="6580096" y="1560233"/>
              <a:ext cx="1941672" cy="652992"/>
            </a:xfrm>
            <a:prstGeom prst="rect">
              <a:avLst/>
            </a:prstGeom>
            <a:noFill/>
          </p:spPr>
          <p:txBody>
            <a:bodyPr wrap="square" rtlCol="0">
              <a:spAutoFit/>
            </a:bodyPr>
            <a:lstStyle/>
            <a:p>
              <a:pPr algn="ctr"/>
              <a:r>
                <a:rPr lang="en-US" sz="1200"/>
                <a:t>¿</a:t>
              </a:r>
              <a:r>
                <a:rPr lang="en-US" sz="1200" err="1"/>
                <a:t>Requiere</a:t>
              </a:r>
              <a:r>
                <a:rPr lang="en-US" sz="1200"/>
                <a:t> </a:t>
              </a:r>
              <a:r>
                <a:rPr lang="en-US" sz="1200" err="1"/>
                <a:t>respuesta</a:t>
              </a:r>
              <a:r>
                <a:rPr lang="en-US" sz="1200"/>
                <a:t>?</a:t>
              </a:r>
            </a:p>
          </p:txBody>
        </p:sp>
        <p:cxnSp>
          <p:nvCxnSpPr>
            <p:cNvPr id="13" name="Straight Arrow Connector 12">
              <a:extLst>
                <a:ext uri="{FF2B5EF4-FFF2-40B4-BE49-F238E27FC236}">
                  <a16:creationId xmlns:a16="http://schemas.microsoft.com/office/drawing/2014/main" id="{030F96C6-DF95-43EA-B1D2-AC6F1C224A7E}"/>
                </a:ext>
              </a:extLst>
            </p:cNvPr>
            <p:cNvCxnSpPr>
              <a:cxnSpLocks/>
              <a:stCxn id="11" idx="3"/>
              <a:endCxn id="23" idx="2"/>
            </p:cNvCxnSpPr>
            <p:nvPr/>
          </p:nvCxnSpPr>
          <p:spPr>
            <a:xfrm>
              <a:off x="8407898" y="1898668"/>
              <a:ext cx="682207"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48F53E46-1554-4EAA-98EA-A08ADF8BAD4D}"/>
                </a:ext>
              </a:extLst>
            </p:cNvPr>
            <p:cNvCxnSpPr>
              <a:cxnSpLocks/>
              <a:stCxn id="11" idx="2"/>
              <a:endCxn id="17" idx="0"/>
            </p:cNvCxnSpPr>
            <p:nvPr/>
          </p:nvCxnSpPr>
          <p:spPr>
            <a:xfrm flipH="1">
              <a:off x="7546152" y="2598403"/>
              <a:ext cx="4780" cy="38366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6BF44D8-40C4-497C-9E2A-B39D843538F9}"/>
                </a:ext>
              </a:extLst>
            </p:cNvPr>
            <p:cNvSpPr txBox="1"/>
            <p:nvPr/>
          </p:nvSpPr>
          <p:spPr>
            <a:xfrm>
              <a:off x="6953219" y="3018270"/>
              <a:ext cx="1285222" cy="1349516"/>
            </a:xfrm>
            <a:prstGeom prst="rect">
              <a:avLst/>
            </a:prstGeom>
            <a:noFill/>
          </p:spPr>
          <p:txBody>
            <a:bodyPr wrap="square" rtlCol="0">
              <a:spAutoFit/>
            </a:bodyPr>
            <a:lstStyle/>
            <a:p>
              <a:pPr algn="ctr"/>
              <a:r>
                <a:rPr lang="en-US" sz="1400"/>
                <a:t>¿Se </a:t>
              </a:r>
              <a:r>
                <a:rPr lang="en-US" sz="1400" err="1"/>
                <a:t>acabó</a:t>
              </a:r>
              <a:r>
                <a:rPr lang="en-US" sz="1400"/>
                <a:t> la </a:t>
              </a:r>
              <a:r>
                <a:rPr lang="en-US" sz="1400" err="1"/>
                <a:t>situación</a:t>
              </a:r>
              <a:r>
                <a:rPr lang="en-US" sz="1400"/>
                <a:t>?</a:t>
              </a:r>
            </a:p>
          </p:txBody>
        </p:sp>
        <p:sp>
          <p:nvSpPr>
            <p:cNvPr id="16" name="Oval 15">
              <a:extLst>
                <a:ext uri="{FF2B5EF4-FFF2-40B4-BE49-F238E27FC236}">
                  <a16:creationId xmlns:a16="http://schemas.microsoft.com/office/drawing/2014/main" id="{CCC1461D-77E2-411D-8235-10D0DE8E54A7}"/>
                </a:ext>
              </a:extLst>
            </p:cNvPr>
            <p:cNvSpPr/>
            <p:nvPr/>
          </p:nvSpPr>
          <p:spPr>
            <a:xfrm>
              <a:off x="3025896" y="132587"/>
              <a:ext cx="2034542" cy="1287219"/>
            </a:xfrm>
            <a:prstGeom prst="ellipse">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iamond 16">
              <a:extLst>
                <a:ext uri="{FF2B5EF4-FFF2-40B4-BE49-F238E27FC236}">
                  <a16:creationId xmlns:a16="http://schemas.microsoft.com/office/drawing/2014/main" id="{46974FF1-6DB7-4C54-B280-8DBC2026C60D}"/>
                </a:ext>
              </a:extLst>
            </p:cNvPr>
            <p:cNvSpPr/>
            <p:nvPr/>
          </p:nvSpPr>
          <p:spPr>
            <a:xfrm>
              <a:off x="6689185" y="2982063"/>
              <a:ext cx="1713933" cy="1399470"/>
            </a:xfrm>
            <a:prstGeom prst="diamond">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3C6E905-0FE8-469F-93BB-541CF4CF3904}"/>
                </a:ext>
              </a:extLst>
            </p:cNvPr>
            <p:cNvSpPr txBox="1"/>
            <p:nvPr/>
          </p:nvSpPr>
          <p:spPr>
            <a:xfrm flipH="1">
              <a:off x="8330303" y="3328677"/>
              <a:ext cx="542010" cy="369332"/>
            </a:xfrm>
            <a:prstGeom prst="rect">
              <a:avLst/>
            </a:prstGeom>
            <a:noFill/>
          </p:spPr>
          <p:txBody>
            <a:bodyPr wrap="square" rtlCol="0">
              <a:spAutoFit/>
            </a:bodyPr>
            <a:lstStyle/>
            <a:p>
              <a:endParaRPr lang="en-US"/>
            </a:p>
          </p:txBody>
        </p:sp>
        <p:sp>
          <p:nvSpPr>
            <p:cNvPr id="20" name="Oval 19">
              <a:extLst>
                <a:ext uri="{FF2B5EF4-FFF2-40B4-BE49-F238E27FC236}">
                  <a16:creationId xmlns:a16="http://schemas.microsoft.com/office/drawing/2014/main" id="{75F7C702-5887-45A0-8135-7D651493E28E}"/>
                </a:ext>
              </a:extLst>
            </p:cNvPr>
            <p:cNvSpPr/>
            <p:nvPr/>
          </p:nvSpPr>
          <p:spPr>
            <a:xfrm>
              <a:off x="9035832" y="3263260"/>
              <a:ext cx="1713933" cy="837076"/>
            </a:xfrm>
            <a:prstGeom prst="ellipse">
              <a:avLst/>
            </a:prstGeom>
            <a:solidFill>
              <a:schemeClr val="bg1"/>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a:extLst>
                <a:ext uri="{FF2B5EF4-FFF2-40B4-BE49-F238E27FC236}">
                  <a16:creationId xmlns:a16="http://schemas.microsoft.com/office/drawing/2014/main" id="{507EEB69-E49B-418F-98A4-EAC731181F11}"/>
                </a:ext>
              </a:extLst>
            </p:cNvPr>
            <p:cNvCxnSpPr>
              <a:cxnSpLocks/>
              <a:stCxn id="17" idx="3"/>
              <a:endCxn id="20" idx="2"/>
            </p:cNvCxnSpPr>
            <p:nvPr/>
          </p:nvCxnSpPr>
          <p:spPr>
            <a:xfrm>
              <a:off x="8403118" y="3681798"/>
              <a:ext cx="632715"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0E33DDF9-481B-42E6-960F-B31991A23F6C}"/>
                </a:ext>
              </a:extLst>
            </p:cNvPr>
            <p:cNvSpPr/>
            <p:nvPr/>
          </p:nvSpPr>
          <p:spPr>
            <a:xfrm>
              <a:off x="9090105" y="1480130"/>
              <a:ext cx="1713933" cy="837076"/>
            </a:xfrm>
            <a:prstGeom prst="ellipse">
              <a:avLst/>
            </a:prstGeom>
            <a:solidFill>
              <a:schemeClr val="bg1"/>
            </a:solidFill>
            <a:ln w="254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7DB4146B-2011-4823-A88A-6C79D3742768}"/>
                </a:ext>
              </a:extLst>
            </p:cNvPr>
            <p:cNvSpPr txBox="1"/>
            <p:nvPr/>
          </p:nvSpPr>
          <p:spPr>
            <a:xfrm>
              <a:off x="6154721" y="3332338"/>
              <a:ext cx="542010" cy="391795"/>
            </a:xfrm>
            <a:prstGeom prst="rect">
              <a:avLst/>
            </a:prstGeom>
            <a:noFill/>
          </p:spPr>
          <p:txBody>
            <a:bodyPr wrap="square" rtlCol="0">
              <a:spAutoFit/>
            </a:bodyPr>
            <a:lstStyle/>
            <a:p>
              <a:r>
                <a:rPr lang="en-US" sz="1200"/>
                <a:t>No</a:t>
              </a:r>
            </a:p>
          </p:txBody>
        </p:sp>
        <p:cxnSp>
          <p:nvCxnSpPr>
            <p:cNvPr id="25" name="Connector: Elbow 24">
              <a:extLst>
                <a:ext uri="{FF2B5EF4-FFF2-40B4-BE49-F238E27FC236}">
                  <a16:creationId xmlns:a16="http://schemas.microsoft.com/office/drawing/2014/main" id="{7C444909-F9A4-44CD-B5FD-215E057211E8}"/>
                </a:ext>
              </a:extLst>
            </p:cNvPr>
            <p:cNvCxnSpPr>
              <a:cxnSpLocks/>
              <a:stCxn id="17" idx="1"/>
              <a:endCxn id="28" idx="2"/>
            </p:cNvCxnSpPr>
            <p:nvPr/>
          </p:nvCxnSpPr>
          <p:spPr>
            <a:xfrm rot="10800000">
              <a:off x="5717219" y="3065255"/>
              <a:ext cx="971966" cy="616544"/>
            </a:xfrm>
            <a:prstGeom prst="bentConnector2">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6" name="Connector: Elbow 25">
              <a:extLst>
                <a:ext uri="{FF2B5EF4-FFF2-40B4-BE49-F238E27FC236}">
                  <a16:creationId xmlns:a16="http://schemas.microsoft.com/office/drawing/2014/main" id="{74674407-5F3B-443E-BD10-D65DE80ADA66}"/>
                </a:ext>
              </a:extLst>
            </p:cNvPr>
            <p:cNvCxnSpPr>
              <a:cxnSpLocks/>
              <a:stCxn id="9" idx="3"/>
              <a:endCxn id="11" idx="0"/>
            </p:cNvCxnSpPr>
            <p:nvPr/>
          </p:nvCxnSpPr>
          <p:spPr>
            <a:xfrm>
              <a:off x="6828107" y="787429"/>
              <a:ext cx="722825" cy="411504"/>
            </a:xfrm>
            <a:prstGeom prst="bentConnector2">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BCC26002-F078-4891-BF6F-4AAD28D6AC8F}"/>
                </a:ext>
              </a:extLst>
            </p:cNvPr>
            <p:cNvSpPr txBox="1"/>
            <p:nvPr/>
          </p:nvSpPr>
          <p:spPr>
            <a:xfrm>
              <a:off x="7571319" y="2612731"/>
              <a:ext cx="542010" cy="391795"/>
            </a:xfrm>
            <a:prstGeom prst="rect">
              <a:avLst/>
            </a:prstGeom>
            <a:noFill/>
          </p:spPr>
          <p:txBody>
            <a:bodyPr wrap="square" rtlCol="0">
              <a:spAutoFit/>
            </a:bodyPr>
            <a:lstStyle/>
            <a:p>
              <a:r>
                <a:rPr lang="en-US" sz="1200"/>
                <a:t>No</a:t>
              </a:r>
            </a:p>
          </p:txBody>
        </p:sp>
        <p:sp>
          <p:nvSpPr>
            <p:cNvPr id="28" name="TextBox 27">
              <a:extLst>
                <a:ext uri="{FF2B5EF4-FFF2-40B4-BE49-F238E27FC236}">
                  <a16:creationId xmlns:a16="http://schemas.microsoft.com/office/drawing/2014/main" id="{C7223472-1067-4978-8596-D02EB5416C0F}"/>
                </a:ext>
              </a:extLst>
            </p:cNvPr>
            <p:cNvSpPr txBox="1"/>
            <p:nvPr/>
          </p:nvSpPr>
          <p:spPr>
            <a:xfrm>
              <a:off x="5069605" y="2151066"/>
              <a:ext cx="1295228" cy="914189"/>
            </a:xfrm>
            <a:prstGeom prst="rect">
              <a:avLst/>
            </a:prstGeom>
            <a:noFill/>
            <a:ln w="25400">
              <a:solidFill>
                <a:schemeClr val="tx1"/>
              </a:solidFill>
            </a:ln>
          </p:spPr>
          <p:txBody>
            <a:bodyPr wrap="square" rtlCol="0">
              <a:spAutoFit/>
            </a:bodyPr>
            <a:lstStyle/>
            <a:p>
              <a:pPr algn="ctr"/>
              <a:r>
                <a:rPr lang="en-US" sz="1200" err="1"/>
                <a:t>Reevaluar</a:t>
              </a:r>
              <a:r>
                <a:rPr lang="en-US" sz="1200"/>
                <a:t> los </a:t>
              </a:r>
              <a:r>
                <a:rPr lang="en-US" sz="1200" err="1"/>
                <a:t>cambios</a:t>
              </a:r>
              <a:endParaRPr lang="en-US" sz="1200"/>
            </a:p>
          </p:txBody>
        </p:sp>
        <p:cxnSp>
          <p:nvCxnSpPr>
            <p:cNvPr id="29" name="Connector: Elbow 28">
              <a:extLst>
                <a:ext uri="{FF2B5EF4-FFF2-40B4-BE49-F238E27FC236}">
                  <a16:creationId xmlns:a16="http://schemas.microsoft.com/office/drawing/2014/main" id="{098575BB-DE9D-43F1-A323-41D6CA091B42}"/>
                </a:ext>
              </a:extLst>
            </p:cNvPr>
            <p:cNvCxnSpPr>
              <a:cxnSpLocks/>
              <a:stCxn id="28" idx="0"/>
              <a:endCxn id="11" idx="1"/>
            </p:cNvCxnSpPr>
            <p:nvPr/>
          </p:nvCxnSpPr>
          <p:spPr>
            <a:xfrm rot="5400000" flipH="1" flipV="1">
              <a:off x="6079393" y="1536495"/>
              <a:ext cx="252398" cy="976746"/>
            </a:xfrm>
            <a:prstGeom prst="bentConnector2">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8027D776-3BC8-4AD7-962C-D5B9CBF2815D}"/>
                </a:ext>
              </a:extLst>
            </p:cNvPr>
            <p:cNvSpPr txBox="1"/>
            <p:nvPr/>
          </p:nvSpPr>
          <p:spPr>
            <a:xfrm>
              <a:off x="9043029" y="1718586"/>
              <a:ext cx="1941671" cy="435329"/>
            </a:xfrm>
            <a:prstGeom prst="rect">
              <a:avLst/>
            </a:prstGeom>
            <a:noFill/>
            <a:ln w="12700">
              <a:noFill/>
            </a:ln>
          </p:spPr>
          <p:txBody>
            <a:bodyPr wrap="square" rtlCol="0">
              <a:spAutoFit/>
            </a:bodyPr>
            <a:lstStyle/>
            <a:p>
              <a:pPr algn="ctr"/>
              <a:r>
                <a:rPr lang="en-US" sz="1400" err="1"/>
                <a:t>Despliegue</a:t>
              </a:r>
              <a:endParaRPr lang="en-US" sz="1400"/>
            </a:p>
          </p:txBody>
        </p:sp>
        <p:sp>
          <p:nvSpPr>
            <p:cNvPr id="19" name="TextBox 18">
              <a:extLst>
                <a:ext uri="{FF2B5EF4-FFF2-40B4-BE49-F238E27FC236}">
                  <a16:creationId xmlns:a16="http://schemas.microsoft.com/office/drawing/2014/main" id="{B3062921-3BF2-487C-94AB-77FC982B23F5}"/>
                </a:ext>
              </a:extLst>
            </p:cNvPr>
            <p:cNvSpPr txBox="1"/>
            <p:nvPr/>
          </p:nvSpPr>
          <p:spPr>
            <a:xfrm>
              <a:off x="9121963" y="3463771"/>
              <a:ext cx="1713933" cy="435329"/>
            </a:xfrm>
            <a:prstGeom prst="rect">
              <a:avLst/>
            </a:prstGeom>
            <a:noFill/>
            <a:ln w="12700">
              <a:noFill/>
            </a:ln>
          </p:spPr>
          <p:txBody>
            <a:bodyPr wrap="square" rtlCol="0">
              <a:spAutoFit/>
            </a:bodyPr>
            <a:lstStyle/>
            <a:p>
              <a:pPr algn="ctr"/>
              <a:r>
                <a:rPr lang="en-US" sz="1400" err="1"/>
                <a:t>Retirarse</a:t>
              </a:r>
              <a:endParaRPr lang="en-US" sz="1400"/>
            </a:p>
          </p:txBody>
        </p:sp>
      </p:grpSp>
      <p:sp>
        <p:nvSpPr>
          <p:cNvPr id="30" name="Title 1">
            <a:extLst>
              <a:ext uri="{FF2B5EF4-FFF2-40B4-BE49-F238E27FC236}">
                <a16:creationId xmlns:a16="http://schemas.microsoft.com/office/drawing/2014/main" id="{E8D68121-9DC5-4D18-857F-17A8F860E836}"/>
              </a:ext>
            </a:extLst>
          </p:cNvPr>
          <p:cNvSpPr txBox="1">
            <a:spLocks/>
          </p:cNvSpPr>
          <p:nvPr/>
        </p:nvSpPr>
        <p:spPr>
          <a:xfrm>
            <a:off x="5832034" y="205670"/>
            <a:ext cx="5390575" cy="1856281"/>
          </a:xfrm>
          <a:prstGeom prst="rect">
            <a:avLst/>
          </a:prstGeom>
          <a:noFill/>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b="1" dirty="0">
                <a:solidFill>
                  <a:schemeClr val="accent2"/>
                </a:solidFill>
              </a:rPr>
              <a:t>Notificación y función de APCD en un Comando Unificado</a:t>
            </a:r>
            <a:endParaRPr lang="en-US" b="1" dirty="0">
              <a:solidFill>
                <a:schemeClr val="accent2"/>
              </a:solidFill>
            </a:endParaRPr>
          </a:p>
        </p:txBody>
      </p:sp>
      <p:sp>
        <p:nvSpPr>
          <p:cNvPr id="31" name="TextBox 30">
            <a:extLst>
              <a:ext uri="{FF2B5EF4-FFF2-40B4-BE49-F238E27FC236}">
                <a16:creationId xmlns:a16="http://schemas.microsoft.com/office/drawing/2014/main" id="{7F01B7F5-8116-4A93-9107-BEA5CCDA6347}"/>
              </a:ext>
            </a:extLst>
          </p:cNvPr>
          <p:cNvSpPr txBox="1"/>
          <p:nvPr/>
        </p:nvSpPr>
        <p:spPr>
          <a:xfrm>
            <a:off x="9603611" y="4772811"/>
            <a:ext cx="587409" cy="307777"/>
          </a:xfrm>
          <a:prstGeom prst="rect">
            <a:avLst/>
          </a:prstGeom>
          <a:noFill/>
        </p:spPr>
        <p:txBody>
          <a:bodyPr wrap="square" rtlCol="0">
            <a:spAutoFit/>
          </a:bodyPr>
          <a:lstStyle/>
          <a:p>
            <a:pPr algn="ctr"/>
            <a:r>
              <a:rPr lang="en-US" sz="1400"/>
              <a:t> Si</a:t>
            </a:r>
          </a:p>
        </p:txBody>
      </p:sp>
      <p:sp>
        <p:nvSpPr>
          <p:cNvPr id="32" name="TextBox 31">
            <a:extLst>
              <a:ext uri="{FF2B5EF4-FFF2-40B4-BE49-F238E27FC236}">
                <a16:creationId xmlns:a16="http://schemas.microsoft.com/office/drawing/2014/main" id="{F0322CA5-2EC3-41BB-B4B0-3EE618AA6D8A}"/>
              </a:ext>
            </a:extLst>
          </p:cNvPr>
          <p:cNvSpPr txBox="1"/>
          <p:nvPr/>
        </p:nvSpPr>
        <p:spPr>
          <a:xfrm>
            <a:off x="11531600" y="6394553"/>
            <a:ext cx="660400" cy="369332"/>
          </a:xfrm>
          <a:prstGeom prst="rect">
            <a:avLst/>
          </a:prstGeom>
          <a:noFill/>
        </p:spPr>
        <p:txBody>
          <a:bodyPr wrap="square" rtlCol="0">
            <a:spAutoFit/>
          </a:bodyPr>
          <a:lstStyle/>
          <a:p>
            <a:r>
              <a:rPr lang="en-US" dirty="0"/>
              <a:t>5</a:t>
            </a:r>
          </a:p>
        </p:txBody>
      </p:sp>
    </p:spTree>
    <p:extLst>
      <p:ext uri="{BB962C8B-B14F-4D97-AF65-F5344CB8AC3E}">
        <p14:creationId xmlns:p14="http://schemas.microsoft.com/office/powerpoint/2010/main" val="370242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46DF7-4ABE-4A45-8381-64505F451CE1}"/>
              </a:ext>
            </a:extLst>
          </p:cNvPr>
          <p:cNvSpPr>
            <a:spLocks noGrp="1"/>
          </p:cNvSpPr>
          <p:nvPr>
            <p:ph type="title"/>
          </p:nvPr>
        </p:nvSpPr>
        <p:spPr>
          <a:xfrm>
            <a:off x="229501" y="366162"/>
            <a:ext cx="4428763" cy="920620"/>
          </a:xfrm>
        </p:spPr>
        <p:txBody>
          <a:bodyPr>
            <a:normAutofit fontScale="90000"/>
          </a:bodyPr>
          <a:lstStyle/>
          <a:p>
            <a:r>
              <a:rPr lang="en-US"/>
              <a:t>Deployment of Samplers</a:t>
            </a:r>
          </a:p>
        </p:txBody>
      </p:sp>
      <p:sp>
        <p:nvSpPr>
          <p:cNvPr id="3" name="Content Placeholder 2">
            <a:extLst>
              <a:ext uri="{FF2B5EF4-FFF2-40B4-BE49-F238E27FC236}">
                <a16:creationId xmlns:a16="http://schemas.microsoft.com/office/drawing/2014/main" id="{D9CC6704-ACA5-4AAA-81DD-8A105D95BE5C}"/>
              </a:ext>
            </a:extLst>
          </p:cNvPr>
          <p:cNvSpPr>
            <a:spLocks noGrp="1"/>
          </p:cNvSpPr>
          <p:nvPr>
            <p:ph idx="1"/>
          </p:nvPr>
        </p:nvSpPr>
        <p:spPr>
          <a:xfrm>
            <a:off x="42319" y="1686471"/>
            <a:ext cx="4902655" cy="5132718"/>
          </a:xfrm>
        </p:spPr>
        <p:txBody>
          <a:bodyPr>
            <a:normAutofit/>
          </a:bodyPr>
          <a:lstStyle/>
          <a:p>
            <a:r>
              <a:rPr lang="en-US"/>
              <a:t>Decide general sampling locations </a:t>
            </a:r>
          </a:p>
          <a:p>
            <a:r>
              <a:rPr lang="en-US"/>
              <a:t>Does the equipment require plug-in power?</a:t>
            </a:r>
          </a:p>
          <a:p>
            <a:r>
              <a:rPr lang="en-US"/>
              <a:t>Does the equipment need to be secured against theft/ vandalism? </a:t>
            </a:r>
          </a:p>
          <a:p>
            <a:r>
              <a:rPr lang="en-US"/>
              <a:t>How big is the equipment?</a:t>
            </a:r>
          </a:p>
          <a:p>
            <a:r>
              <a:rPr lang="en-US"/>
              <a:t>Do we have agreements in place with property owners?</a:t>
            </a:r>
          </a:p>
          <a:p>
            <a:r>
              <a:rPr lang="en-US"/>
              <a:t>Steps once on site</a:t>
            </a:r>
          </a:p>
          <a:p>
            <a:pPr lvl="1"/>
            <a:r>
              <a:rPr lang="en-US"/>
              <a:t>Power, Install, Calibration, Communication set up</a:t>
            </a:r>
          </a:p>
          <a:p>
            <a:r>
              <a:rPr lang="en-US"/>
              <a:t>This process takes at least 5-hours</a:t>
            </a:r>
          </a:p>
          <a:p>
            <a:endParaRPr lang="en-US"/>
          </a:p>
        </p:txBody>
      </p:sp>
      <p:sp>
        <p:nvSpPr>
          <p:cNvPr id="8" name="TextBox 7">
            <a:extLst>
              <a:ext uri="{FF2B5EF4-FFF2-40B4-BE49-F238E27FC236}">
                <a16:creationId xmlns:a16="http://schemas.microsoft.com/office/drawing/2014/main" id="{2EC39226-6747-4CEF-A536-95D6A0984A43}"/>
              </a:ext>
            </a:extLst>
          </p:cNvPr>
          <p:cNvSpPr txBox="1"/>
          <p:nvPr/>
        </p:nvSpPr>
        <p:spPr>
          <a:xfrm>
            <a:off x="10214825" y="5087229"/>
            <a:ext cx="1462828" cy="646331"/>
          </a:xfrm>
          <a:prstGeom prst="rect">
            <a:avLst/>
          </a:prstGeom>
          <a:solidFill>
            <a:schemeClr val="accent1">
              <a:lumMod val="40000"/>
              <a:lumOff val="60000"/>
            </a:schemeClr>
          </a:solidFill>
        </p:spPr>
        <p:txBody>
          <a:bodyPr wrap="square" rtlCol="0">
            <a:spAutoFit/>
          </a:bodyPr>
          <a:lstStyle/>
          <a:p>
            <a:pPr algn="ctr"/>
            <a:r>
              <a:rPr lang="en-US"/>
              <a:t>6.5 Feet Tall</a:t>
            </a:r>
          </a:p>
          <a:p>
            <a:pPr algn="ctr"/>
            <a:r>
              <a:rPr lang="en-US"/>
              <a:t>40 pounds</a:t>
            </a:r>
          </a:p>
        </p:txBody>
      </p:sp>
      <p:pic>
        <p:nvPicPr>
          <p:cNvPr id="7" name="Picture 6">
            <a:extLst>
              <a:ext uri="{FF2B5EF4-FFF2-40B4-BE49-F238E27FC236}">
                <a16:creationId xmlns:a16="http://schemas.microsoft.com/office/drawing/2014/main" id="{63239281-2D46-4410-9B1E-03C1FEE9E7EC}"/>
              </a:ext>
            </a:extLst>
          </p:cNvPr>
          <p:cNvPicPr>
            <a:picLocks noChangeAspect="1"/>
          </p:cNvPicPr>
          <p:nvPr/>
        </p:nvPicPr>
        <p:blipFill rotWithShape="1">
          <a:blip r:embed="rId3"/>
          <a:srcRect l="31563" t="2139" r="24979" b="1400"/>
          <a:stretch/>
        </p:blipFill>
        <p:spPr>
          <a:xfrm>
            <a:off x="10214825" y="682185"/>
            <a:ext cx="1977175" cy="4388729"/>
          </a:xfrm>
          <a:prstGeom prst="rect">
            <a:avLst/>
          </a:prstGeom>
        </p:spPr>
      </p:pic>
      <p:sp>
        <p:nvSpPr>
          <p:cNvPr id="6" name="Title 1">
            <a:extLst>
              <a:ext uri="{FF2B5EF4-FFF2-40B4-BE49-F238E27FC236}">
                <a16:creationId xmlns:a16="http://schemas.microsoft.com/office/drawing/2014/main" id="{6996DC26-07D7-4861-ACE6-33DBEB7CEBB6}"/>
              </a:ext>
            </a:extLst>
          </p:cNvPr>
          <p:cNvSpPr txBox="1">
            <a:spLocks/>
          </p:cNvSpPr>
          <p:nvPr/>
        </p:nvSpPr>
        <p:spPr>
          <a:xfrm>
            <a:off x="4944974" y="366162"/>
            <a:ext cx="4715473" cy="920620"/>
          </a:xfrm>
          <a:prstGeom prst="rect">
            <a:avLst/>
          </a:prstGeom>
        </p:spPr>
        <p:txBody>
          <a:bodyPr vert="horz" lIns="91440" tIns="45720" rIns="91440" bIns="45720" rtlCol="0" anchor="t">
            <a:normAutofit fontScale="90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err="1">
                <a:solidFill>
                  <a:schemeClr val="accent2"/>
                </a:solidFill>
              </a:rPr>
              <a:t>Despliegue</a:t>
            </a:r>
            <a:r>
              <a:rPr lang="en-US">
                <a:solidFill>
                  <a:schemeClr val="accent2"/>
                </a:solidFill>
              </a:rPr>
              <a:t> de </a:t>
            </a:r>
            <a:r>
              <a:rPr lang="en-US" err="1">
                <a:solidFill>
                  <a:schemeClr val="accent2"/>
                </a:solidFill>
              </a:rPr>
              <a:t>muestreadores</a:t>
            </a:r>
            <a:endParaRPr lang="en-US">
              <a:solidFill>
                <a:schemeClr val="accent2"/>
              </a:solidFill>
            </a:endParaRPr>
          </a:p>
        </p:txBody>
      </p:sp>
      <p:sp>
        <p:nvSpPr>
          <p:cNvPr id="10" name="Content Placeholder 2">
            <a:extLst>
              <a:ext uri="{FF2B5EF4-FFF2-40B4-BE49-F238E27FC236}">
                <a16:creationId xmlns:a16="http://schemas.microsoft.com/office/drawing/2014/main" id="{588F6C15-940C-470B-98D3-12881947C300}"/>
              </a:ext>
            </a:extLst>
          </p:cNvPr>
          <p:cNvSpPr txBox="1">
            <a:spLocks/>
          </p:cNvSpPr>
          <p:nvPr/>
        </p:nvSpPr>
        <p:spPr>
          <a:xfrm>
            <a:off x="4944974" y="1725283"/>
            <a:ext cx="4902655" cy="513271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s-ES" dirty="0">
                <a:solidFill>
                  <a:schemeClr val="accent2"/>
                </a:solidFill>
              </a:rPr>
              <a:t>Decidir las ubicaciones generales de muestreo</a:t>
            </a:r>
          </a:p>
          <a:p>
            <a:r>
              <a:rPr lang="es-ES" dirty="0">
                <a:solidFill>
                  <a:schemeClr val="accent2"/>
                </a:solidFill>
              </a:rPr>
              <a:t>¿El equipo requiere conexión de energía eléctrica?</a:t>
            </a:r>
          </a:p>
          <a:p>
            <a:r>
              <a:rPr lang="es-ES" dirty="0">
                <a:solidFill>
                  <a:schemeClr val="accent2"/>
                </a:solidFill>
              </a:rPr>
              <a:t>¿Es necesario asegurar el equipo contra robo/ vandalismo?</a:t>
            </a:r>
          </a:p>
          <a:p>
            <a:r>
              <a:rPr lang="es-ES" dirty="0">
                <a:solidFill>
                  <a:schemeClr val="accent2"/>
                </a:solidFill>
              </a:rPr>
              <a:t>¿Qué tan grande es el equipo?</a:t>
            </a:r>
          </a:p>
          <a:p>
            <a:r>
              <a:rPr lang="es-ES" dirty="0">
                <a:solidFill>
                  <a:schemeClr val="accent2"/>
                </a:solidFill>
              </a:rPr>
              <a:t>¿Tenemos acuerdos con los propietarios del sitio?</a:t>
            </a:r>
          </a:p>
          <a:p>
            <a:r>
              <a:rPr lang="es-ES" dirty="0">
                <a:solidFill>
                  <a:schemeClr val="accent2"/>
                </a:solidFill>
              </a:rPr>
              <a:t>Pasos una vez en el sitio</a:t>
            </a:r>
          </a:p>
          <a:p>
            <a:pPr lvl="1"/>
            <a:r>
              <a:rPr lang="es-ES" dirty="0">
                <a:solidFill>
                  <a:schemeClr val="accent2"/>
                </a:solidFill>
              </a:rPr>
              <a:t>Encender, instalación, calibración, configuración de comunicación</a:t>
            </a:r>
            <a:endParaRPr lang="en-US" dirty="0">
              <a:solidFill>
                <a:schemeClr val="accent2"/>
              </a:solidFill>
            </a:endParaRPr>
          </a:p>
          <a:p>
            <a:r>
              <a:rPr lang="es-ES" dirty="0">
                <a:solidFill>
                  <a:schemeClr val="accent2"/>
                </a:solidFill>
              </a:rPr>
              <a:t>Este proceso toma al menos 5 horas.</a:t>
            </a:r>
            <a:endParaRPr lang="en-US" dirty="0">
              <a:solidFill>
                <a:schemeClr val="accent2"/>
              </a:solidFill>
            </a:endParaRPr>
          </a:p>
        </p:txBody>
      </p:sp>
      <p:sp>
        <p:nvSpPr>
          <p:cNvPr id="11" name="TextBox 10">
            <a:extLst>
              <a:ext uri="{FF2B5EF4-FFF2-40B4-BE49-F238E27FC236}">
                <a16:creationId xmlns:a16="http://schemas.microsoft.com/office/drawing/2014/main" id="{53D45600-75F3-4E56-970F-DB112E616964}"/>
              </a:ext>
            </a:extLst>
          </p:cNvPr>
          <p:cNvSpPr txBox="1"/>
          <p:nvPr/>
        </p:nvSpPr>
        <p:spPr>
          <a:xfrm>
            <a:off x="10214825" y="5868964"/>
            <a:ext cx="1462828" cy="923330"/>
          </a:xfrm>
          <a:prstGeom prst="rect">
            <a:avLst/>
          </a:prstGeom>
          <a:solidFill>
            <a:schemeClr val="accent1">
              <a:lumMod val="40000"/>
              <a:lumOff val="60000"/>
            </a:schemeClr>
          </a:solidFill>
        </p:spPr>
        <p:txBody>
          <a:bodyPr wrap="square" rtlCol="0">
            <a:spAutoFit/>
          </a:bodyPr>
          <a:lstStyle/>
          <a:p>
            <a:pPr algn="ctr"/>
            <a:r>
              <a:rPr lang="es-ES" i="1"/>
              <a:t>6.5 pies de alto</a:t>
            </a:r>
          </a:p>
          <a:p>
            <a:pPr algn="ctr"/>
            <a:r>
              <a:rPr lang="es-ES" i="1"/>
              <a:t>40 libras</a:t>
            </a:r>
            <a:endParaRPr lang="en-US" i="1"/>
          </a:p>
        </p:txBody>
      </p:sp>
      <p:sp>
        <p:nvSpPr>
          <p:cNvPr id="9" name="TextBox 8">
            <a:extLst>
              <a:ext uri="{FF2B5EF4-FFF2-40B4-BE49-F238E27FC236}">
                <a16:creationId xmlns:a16="http://schemas.microsoft.com/office/drawing/2014/main" id="{630143DD-482E-4B31-AEE5-68D7EF04983E}"/>
              </a:ext>
            </a:extLst>
          </p:cNvPr>
          <p:cNvSpPr txBox="1"/>
          <p:nvPr/>
        </p:nvSpPr>
        <p:spPr>
          <a:xfrm>
            <a:off x="11861800" y="6422962"/>
            <a:ext cx="660400" cy="369332"/>
          </a:xfrm>
          <a:prstGeom prst="rect">
            <a:avLst/>
          </a:prstGeom>
          <a:noFill/>
        </p:spPr>
        <p:txBody>
          <a:bodyPr wrap="square" rtlCol="0">
            <a:spAutoFit/>
          </a:bodyPr>
          <a:lstStyle/>
          <a:p>
            <a:r>
              <a:rPr lang="en-US" dirty="0"/>
              <a:t>6</a:t>
            </a:r>
          </a:p>
        </p:txBody>
      </p:sp>
    </p:spTree>
    <p:extLst>
      <p:ext uri="{BB962C8B-B14F-4D97-AF65-F5344CB8AC3E}">
        <p14:creationId xmlns:p14="http://schemas.microsoft.com/office/powerpoint/2010/main" val="2781841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4B358-76B2-4E5F-92E8-824FE18A815D}"/>
              </a:ext>
            </a:extLst>
          </p:cNvPr>
          <p:cNvSpPr>
            <a:spLocks noGrp="1"/>
          </p:cNvSpPr>
          <p:nvPr>
            <p:ph type="title"/>
          </p:nvPr>
        </p:nvSpPr>
        <p:spPr>
          <a:xfrm>
            <a:off x="191558" y="275387"/>
            <a:ext cx="5047192" cy="899794"/>
          </a:xfrm>
        </p:spPr>
        <p:txBody>
          <a:bodyPr/>
          <a:lstStyle/>
          <a:p>
            <a:r>
              <a:rPr lang="en-US"/>
              <a:t>Current Equipment</a:t>
            </a:r>
          </a:p>
        </p:txBody>
      </p:sp>
      <p:sp>
        <p:nvSpPr>
          <p:cNvPr id="3" name="Content Placeholder 2">
            <a:extLst>
              <a:ext uri="{FF2B5EF4-FFF2-40B4-BE49-F238E27FC236}">
                <a16:creationId xmlns:a16="http://schemas.microsoft.com/office/drawing/2014/main" id="{5050C37C-2FD1-4A63-8E17-9C78C44E6C0D}"/>
              </a:ext>
            </a:extLst>
          </p:cNvPr>
          <p:cNvSpPr>
            <a:spLocks noGrp="1"/>
          </p:cNvSpPr>
          <p:nvPr>
            <p:ph idx="1"/>
          </p:nvPr>
        </p:nvSpPr>
        <p:spPr>
          <a:xfrm>
            <a:off x="123825" y="1031523"/>
            <a:ext cx="5114925" cy="5925334"/>
          </a:xfrm>
        </p:spPr>
        <p:txBody>
          <a:bodyPr>
            <a:normAutofit/>
          </a:bodyPr>
          <a:lstStyle/>
          <a:p>
            <a:r>
              <a:rPr lang="en-US" dirty="0"/>
              <a:t>Existing Monitoring Stations</a:t>
            </a:r>
          </a:p>
          <a:p>
            <a:r>
              <a:rPr lang="en-US" dirty="0"/>
              <a:t>Hourly PM2.5 </a:t>
            </a:r>
          </a:p>
          <a:p>
            <a:r>
              <a:rPr lang="en-US" dirty="0"/>
              <a:t>Hourly Black Carbon </a:t>
            </a:r>
          </a:p>
          <a:p>
            <a:pPr lvl="1"/>
            <a:r>
              <a:rPr lang="en-US" dirty="0"/>
              <a:t>surrogate for Diesel PM</a:t>
            </a:r>
          </a:p>
          <a:p>
            <a:r>
              <a:rPr lang="en-US" dirty="0"/>
              <a:t>Lab based analysis for metals and toxic volatile organic compounds</a:t>
            </a:r>
          </a:p>
          <a:p>
            <a:r>
              <a:rPr lang="en-US" dirty="0"/>
              <a:t>Interagency assistance from CARB or EPA Region 9</a:t>
            </a:r>
          </a:p>
          <a:p>
            <a:pPr lvl="1"/>
            <a:endParaRPr lang="en-US" dirty="0"/>
          </a:p>
        </p:txBody>
      </p:sp>
      <p:pic>
        <p:nvPicPr>
          <p:cNvPr id="7" name="Picture 6">
            <a:extLst>
              <a:ext uri="{FF2B5EF4-FFF2-40B4-BE49-F238E27FC236}">
                <a16:creationId xmlns:a16="http://schemas.microsoft.com/office/drawing/2014/main" id="{7260443A-9EA6-4CC8-B91E-FAA52745B266}"/>
              </a:ext>
            </a:extLst>
          </p:cNvPr>
          <p:cNvPicPr>
            <a:picLocks noChangeAspect="1"/>
          </p:cNvPicPr>
          <p:nvPr/>
        </p:nvPicPr>
        <p:blipFill>
          <a:blip r:embed="rId3"/>
          <a:stretch>
            <a:fillRect/>
          </a:stretch>
        </p:blipFill>
        <p:spPr>
          <a:xfrm>
            <a:off x="7428586" y="4795824"/>
            <a:ext cx="1253575" cy="1789292"/>
          </a:xfrm>
          <a:prstGeom prst="rect">
            <a:avLst/>
          </a:prstGeom>
        </p:spPr>
      </p:pic>
      <p:sp>
        <p:nvSpPr>
          <p:cNvPr id="8" name="TextBox 7">
            <a:extLst>
              <a:ext uri="{FF2B5EF4-FFF2-40B4-BE49-F238E27FC236}">
                <a16:creationId xmlns:a16="http://schemas.microsoft.com/office/drawing/2014/main" id="{F68BB73B-14B8-4FA6-BAFC-0AB5E577667F}"/>
              </a:ext>
            </a:extLst>
          </p:cNvPr>
          <p:cNvSpPr txBox="1"/>
          <p:nvPr/>
        </p:nvSpPr>
        <p:spPr>
          <a:xfrm>
            <a:off x="8682161" y="4933152"/>
            <a:ext cx="1462828" cy="646331"/>
          </a:xfrm>
          <a:prstGeom prst="rect">
            <a:avLst/>
          </a:prstGeom>
          <a:solidFill>
            <a:schemeClr val="accent1">
              <a:lumMod val="40000"/>
              <a:lumOff val="60000"/>
            </a:schemeClr>
          </a:solidFill>
        </p:spPr>
        <p:txBody>
          <a:bodyPr wrap="square" rtlCol="0">
            <a:spAutoFit/>
          </a:bodyPr>
          <a:lstStyle/>
          <a:p>
            <a:pPr algn="ctr"/>
            <a:r>
              <a:rPr lang="en-US"/>
              <a:t>1.5 Feet Tall</a:t>
            </a:r>
          </a:p>
          <a:p>
            <a:pPr algn="ctr"/>
            <a:r>
              <a:rPr lang="en-US"/>
              <a:t>2 pounds</a:t>
            </a:r>
          </a:p>
        </p:txBody>
      </p:sp>
      <p:pic>
        <p:nvPicPr>
          <p:cNvPr id="9" name="Picture 8">
            <a:extLst>
              <a:ext uri="{FF2B5EF4-FFF2-40B4-BE49-F238E27FC236}">
                <a16:creationId xmlns:a16="http://schemas.microsoft.com/office/drawing/2014/main" id="{41828D4B-5A59-4F70-801D-9C97DE44326B}"/>
              </a:ext>
            </a:extLst>
          </p:cNvPr>
          <p:cNvPicPr>
            <a:picLocks noChangeAspect="1"/>
          </p:cNvPicPr>
          <p:nvPr/>
        </p:nvPicPr>
        <p:blipFill>
          <a:blip r:embed="rId4"/>
          <a:stretch>
            <a:fillRect/>
          </a:stretch>
        </p:blipFill>
        <p:spPr>
          <a:xfrm>
            <a:off x="3814828" y="3822430"/>
            <a:ext cx="1566747" cy="3035570"/>
          </a:xfrm>
          <a:prstGeom prst="rect">
            <a:avLst/>
          </a:prstGeom>
        </p:spPr>
      </p:pic>
      <p:sp>
        <p:nvSpPr>
          <p:cNvPr id="10" name="TextBox 9">
            <a:extLst>
              <a:ext uri="{FF2B5EF4-FFF2-40B4-BE49-F238E27FC236}">
                <a16:creationId xmlns:a16="http://schemas.microsoft.com/office/drawing/2014/main" id="{BE39E8E1-0ADF-4AEC-844A-233A8C1B3BB4}"/>
              </a:ext>
            </a:extLst>
          </p:cNvPr>
          <p:cNvSpPr txBox="1"/>
          <p:nvPr/>
        </p:nvSpPr>
        <p:spPr>
          <a:xfrm>
            <a:off x="5470947" y="4931831"/>
            <a:ext cx="1462828" cy="646331"/>
          </a:xfrm>
          <a:prstGeom prst="rect">
            <a:avLst/>
          </a:prstGeom>
          <a:solidFill>
            <a:schemeClr val="accent1">
              <a:lumMod val="40000"/>
              <a:lumOff val="60000"/>
            </a:schemeClr>
          </a:solidFill>
        </p:spPr>
        <p:txBody>
          <a:bodyPr wrap="square" rtlCol="0">
            <a:spAutoFit/>
          </a:bodyPr>
          <a:lstStyle/>
          <a:p>
            <a:pPr algn="ctr"/>
            <a:r>
              <a:rPr lang="en-US"/>
              <a:t>5 Feet Tall</a:t>
            </a:r>
          </a:p>
          <a:p>
            <a:pPr algn="ctr"/>
            <a:r>
              <a:rPr lang="en-US"/>
              <a:t>45 pounds</a:t>
            </a:r>
          </a:p>
        </p:txBody>
      </p:sp>
      <p:pic>
        <p:nvPicPr>
          <p:cNvPr id="12" name="Picture 11">
            <a:extLst>
              <a:ext uri="{FF2B5EF4-FFF2-40B4-BE49-F238E27FC236}">
                <a16:creationId xmlns:a16="http://schemas.microsoft.com/office/drawing/2014/main" id="{6C5D37CF-C190-4DF0-A49D-1910571FC0C8}"/>
              </a:ext>
            </a:extLst>
          </p:cNvPr>
          <p:cNvPicPr>
            <a:picLocks noChangeAspect="1"/>
          </p:cNvPicPr>
          <p:nvPr/>
        </p:nvPicPr>
        <p:blipFill rotWithShape="1">
          <a:blip r:embed="rId5"/>
          <a:srcRect l="25460" r="26394"/>
          <a:stretch/>
        </p:blipFill>
        <p:spPr>
          <a:xfrm>
            <a:off x="10770445" y="3276645"/>
            <a:ext cx="1462828" cy="3038358"/>
          </a:xfrm>
          <a:prstGeom prst="rect">
            <a:avLst/>
          </a:prstGeom>
        </p:spPr>
      </p:pic>
      <p:sp>
        <p:nvSpPr>
          <p:cNvPr id="11" name="TextBox 10">
            <a:extLst>
              <a:ext uri="{FF2B5EF4-FFF2-40B4-BE49-F238E27FC236}">
                <a16:creationId xmlns:a16="http://schemas.microsoft.com/office/drawing/2014/main" id="{2D737D56-7FD0-495D-90E8-65442DE222C0}"/>
              </a:ext>
            </a:extLst>
          </p:cNvPr>
          <p:cNvSpPr txBox="1"/>
          <p:nvPr/>
        </p:nvSpPr>
        <p:spPr>
          <a:xfrm>
            <a:off x="10770445" y="1389727"/>
            <a:ext cx="1462828" cy="646331"/>
          </a:xfrm>
          <a:prstGeom prst="rect">
            <a:avLst/>
          </a:prstGeom>
          <a:solidFill>
            <a:schemeClr val="accent1">
              <a:lumMod val="40000"/>
              <a:lumOff val="60000"/>
            </a:schemeClr>
          </a:solidFill>
        </p:spPr>
        <p:txBody>
          <a:bodyPr wrap="square" rtlCol="0">
            <a:spAutoFit/>
          </a:bodyPr>
          <a:lstStyle/>
          <a:p>
            <a:pPr algn="ctr"/>
            <a:r>
              <a:rPr lang="en-US"/>
              <a:t>6.5 Feet Tall</a:t>
            </a:r>
          </a:p>
          <a:p>
            <a:pPr algn="ctr"/>
            <a:r>
              <a:rPr lang="en-US"/>
              <a:t>55 pounds</a:t>
            </a:r>
          </a:p>
        </p:txBody>
      </p:sp>
      <p:sp>
        <p:nvSpPr>
          <p:cNvPr id="13" name="TextBox 12">
            <a:extLst>
              <a:ext uri="{FF2B5EF4-FFF2-40B4-BE49-F238E27FC236}">
                <a16:creationId xmlns:a16="http://schemas.microsoft.com/office/drawing/2014/main" id="{61F57B11-31E2-471B-9C35-C6AFAC47C210}"/>
              </a:ext>
            </a:extLst>
          </p:cNvPr>
          <p:cNvSpPr txBox="1"/>
          <p:nvPr/>
        </p:nvSpPr>
        <p:spPr>
          <a:xfrm>
            <a:off x="1527902" y="4931830"/>
            <a:ext cx="1462828" cy="646331"/>
          </a:xfrm>
          <a:prstGeom prst="rect">
            <a:avLst/>
          </a:prstGeom>
          <a:solidFill>
            <a:schemeClr val="accent1">
              <a:lumMod val="40000"/>
              <a:lumOff val="60000"/>
            </a:schemeClr>
          </a:solidFill>
        </p:spPr>
        <p:txBody>
          <a:bodyPr wrap="square" rtlCol="0">
            <a:spAutoFit/>
          </a:bodyPr>
          <a:lstStyle/>
          <a:p>
            <a:pPr algn="ctr"/>
            <a:r>
              <a:rPr lang="en-US"/>
              <a:t>6.5 Feet Tall</a:t>
            </a:r>
          </a:p>
          <a:p>
            <a:pPr algn="ctr"/>
            <a:r>
              <a:rPr lang="en-US"/>
              <a:t>40 pounds</a:t>
            </a:r>
          </a:p>
        </p:txBody>
      </p:sp>
      <p:pic>
        <p:nvPicPr>
          <p:cNvPr id="14" name="Picture 13">
            <a:extLst>
              <a:ext uri="{FF2B5EF4-FFF2-40B4-BE49-F238E27FC236}">
                <a16:creationId xmlns:a16="http://schemas.microsoft.com/office/drawing/2014/main" id="{06AB16E3-ACE3-40A4-AB89-1A2BBE604A86}"/>
              </a:ext>
            </a:extLst>
          </p:cNvPr>
          <p:cNvPicPr>
            <a:picLocks noChangeAspect="1"/>
          </p:cNvPicPr>
          <p:nvPr/>
        </p:nvPicPr>
        <p:blipFill rotWithShape="1">
          <a:blip r:embed="rId6"/>
          <a:srcRect l="31563" t="2139" r="24979" b="1400"/>
          <a:stretch/>
        </p:blipFill>
        <p:spPr>
          <a:xfrm>
            <a:off x="223995" y="4075331"/>
            <a:ext cx="1253626" cy="2782669"/>
          </a:xfrm>
          <a:prstGeom prst="rect">
            <a:avLst/>
          </a:prstGeom>
        </p:spPr>
      </p:pic>
      <p:sp>
        <p:nvSpPr>
          <p:cNvPr id="15" name="Title 1">
            <a:extLst>
              <a:ext uri="{FF2B5EF4-FFF2-40B4-BE49-F238E27FC236}">
                <a16:creationId xmlns:a16="http://schemas.microsoft.com/office/drawing/2014/main" id="{889BAB9A-4734-4702-877A-617104E7B8F3}"/>
              </a:ext>
            </a:extLst>
          </p:cNvPr>
          <p:cNvSpPr txBox="1">
            <a:spLocks/>
          </p:cNvSpPr>
          <p:nvPr/>
        </p:nvSpPr>
        <p:spPr>
          <a:xfrm>
            <a:off x="5470947" y="272884"/>
            <a:ext cx="5047192" cy="89979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err="1">
                <a:solidFill>
                  <a:schemeClr val="accent2"/>
                </a:solidFill>
              </a:rPr>
              <a:t>Equipo</a:t>
            </a:r>
            <a:r>
              <a:rPr lang="en-US">
                <a:solidFill>
                  <a:schemeClr val="accent2"/>
                </a:solidFill>
              </a:rPr>
              <a:t> actual</a:t>
            </a:r>
          </a:p>
        </p:txBody>
      </p:sp>
      <p:sp>
        <p:nvSpPr>
          <p:cNvPr id="16" name="Content Placeholder 2">
            <a:extLst>
              <a:ext uri="{FF2B5EF4-FFF2-40B4-BE49-F238E27FC236}">
                <a16:creationId xmlns:a16="http://schemas.microsoft.com/office/drawing/2014/main" id="{F0D56E7C-B177-4F1D-9E8A-BF67AD3BCFE1}"/>
              </a:ext>
            </a:extLst>
          </p:cNvPr>
          <p:cNvSpPr txBox="1">
            <a:spLocks/>
          </p:cNvSpPr>
          <p:nvPr/>
        </p:nvSpPr>
        <p:spPr>
          <a:xfrm>
            <a:off x="5497910" y="1031523"/>
            <a:ext cx="5114925" cy="592533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err="1">
                <a:solidFill>
                  <a:schemeClr val="accent2"/>
                </a:solidFill>
              </a:rPr>
              <a:t>Estaciones</a:t>
            </a:r>
            <a:r>
              <a:rPr lang="en-US" dirty="0">
                <a:solidFill>
                  <a:schemeClr val="accent2"/>
                </a:solidFill>
              </a:rPr>
              <a:t> de </a:t>
            </a:r>
            <a:r>
              <a:rPr lang="en-US" dirty="0" err="1">
                <a:solidFill>
                  <a:schemeClr val="accent2"/>
                </a:solidFill>
              </a:rPr>
              <a:t>monitoreo</a:t>
            </a:r>
            <a:r>
              <a:rPr lang="en-US" dirty="0">
                <a:solidFill>
                  <a:schemeClr val="accent2"/>
                </a:solidFill>
              </a:rPr>
              <a:t> </a:t>
            </a:r>
            <a:r>
              <a:rPr lang="en-US" dirty="0" err="1">
                <a:solidFill>
                  <a:schemeClr val="accent2"/>
                </a:solidFill>
              </a:rPr>
              <a:t>existentes</a:t>
            </a:r>
            <a:endParaRPr lang="en-US" dirty="0">
              <a:solidFill>
                <a:schemeClr val="accent2"/>
              </a:solidFill>
            </a:endParaRPr>
          </a:p>
          <a:p>
            <a:r>
              <a:rPr lang="en-US" dirty="0">
                <a:solidFill>
                  <a:schemeClr val="accent2"/>
                </a:solidFill>
              </a:rPr>
              <a:t>PM2.5 por hora</a:t>
            </a:r>
          </a:p>
          <a:p>
            <a:r>
              <a:rPr lang="en-US" dirty="0" err="1">
                <a:solidFill>
                  <a:schemeClr val="accent2"/>
                </a:solidFill>
              </a:rPr>
              <a:t>Carbono</a:t>
            </a:r>
            <a:r>
              <a:rPr lang="en-US" dirty="0">
                <a:solidFill>
                  <a:schemeClr val="accent2"/>
                </a:solidFill>
              </a:rPr>
              <a:t> negro por hora</a:t>
            </a:r>
          </a:p>
          <a:p>
            <a:pPr lvl="1"/>
            <a:r>
              <a:rPr lang="en-US" dirty="0" err="1">
                <a:solidFill>
                  <a:schemeClr val="accent2"/>
                </a:solidFill>
              </a:rPr>
              <a:t>Sustituto</a:t>
            </a:r>
            <a:r>
              <a:rPr lang="en-US" dirty="0">
                <a:solidFill>
                  <a:schemeClr val="accent2"/>
                </a:solidFill>
              </a:rPr>
              <a:t> de Diesel PM</a:t>
            </a:r>
          </a:p>
          <a:p>
            <a:r>
              <a:rPr lang="es-ES" dirty="0">
                <a:solidFill>
                  <a:schemeClr val="accent2"/>
                </a:solidFill>
              </a:rPr>
              <a:t>Análisis de laboratorio para metales y compuestos orgánicos volátiles tóxico</a:t>
            </a:r>
            <a:r>
              <a:rPr lang="en-US" dirty="0">
                <a:solidFill>
                  <a:schemeClr val="accent2"/>
                </a:solidFill>
              </a:rPr>
              <a:t>s</a:t>
            </a:r>
          </a:p>
          <a:p>
            <a:r>
              <a:rPr lang="en-US" dirty="0" err="1">
                <a:solidFill>
                  <a:schemeClr val="accent2"/>
                </a:solidFill>
              </a:rPr>
              <a:t>Asistencia</a:t>
            </a:r>
            <a:r>
              <a:rPr lang="en-US" dirty="0">
                <a:solidFill>
                  <a:schemeClr val="accent2"/>
                </a:solidFill>
              </a:rPr>
              <a:t> </a:t>
            </a:r>
            <a:r>
              <a:rPr lang="en-US" dirty="0" err="1">
                <a:solidFill>
                  <a:schemeClr val="accent2"/>
                </a:solidFill>
              </a:rPr>
              <a:t>interinstitucional</a:t>
            </a:r>
            <a:r>
              <a:rPr lang="en-US" dirty="0">
                <a:solidFill>
                  <a:schemeClr val="accent2"/>
                </a:solidFill>
              </a:rPr>
              <a:t> de CARB o EPA </a:t>
            </a:r>
            <a:r>
              <a:rPr lang="en-US" dirty="0" err="1">
                <a:solidFill>
                  <a:schemeClr val="accent2"/>
                </a:solidFill>
              </a:rPr>
              <a:t>Región</a:t>
            </a:r>
            <a:r>
              <a:rPr lang="en-US" dirty="0">
                <a:solidFill>
                  <a:schemeClr val="accent2"/>
                </a:solidFill>
              </a:rPr>
              <a:t> 9</a:t>
            </a:r>
          </a:p>
        </p:txBody>
      </p:sp>
      <p:sp>
        <p:nvSpPr>
          <p:cNvPr id="17" name="TextBox 16">
            <a:extLst>
              <a:ext uri="{FF2B5EF4-FFF2-40B4-BE49-F238E27FC236}">
                <a16:creationId xmlns:a16="http://schemas.microsoft.com/office/drawing/2014/main" id="{9C4D0A80-1A67-4889-9A1C-2B7C6651A8C5}"/>
              </a:ext>
            </a:extLst>
          </p:cNvPr>
          <p:cNvSpPr txBox="1"/>
          <p:nvPr/>
        </p:nvSpPr>
        <p:spPr>
          <a:xfrm>
            <a:off x="1527902" y="5659283"/>
            <a:ext cx="1462828" cy="923330"/>
          </a:xfrm>
          <a:prstGeom prst="rect">
            <a:avLst/>
          </a:prstGeom>
          <a:solidFill>
            <a:schemeClr val="accent1">
              <a:lumMod val="40000"/>
              <a:lumOff val="60000"/>
            </a:schemeClr>
          </a:solidFill>
        </p:spPr>
        <p:txBody>
          <a:bodyPr wrap="square" rtlCol="0">
            <a:spAutoFit/>
          </a:bodyPr>
          <a:lstStyle/>
          <a:p>
            <a:pPr algn="ctr"/>
            <a:r>
              <a:rPr lang="es-ES" i="1"/>
              <a:t>6.5 pies de alto</a:t>
            </a:r>
          </a:p>
          <a:p>
            <a:pPr algn="ctr"/>
            <a:r>
              <a:rPr lang="es-ES" i="1"/>
              <a:t>40 libras</a:t>
            </a:r>
            <a:endParaRPr lang="en-US" i="1"/>
          </a:p>
        </p:txBody>
      </p:sp>
      <p:sp>
        <p:nvSpPr>
          <p:cNvPr id="18" name="TextBox 17">
            <a:extLst>
              <a:ext uri="{FF2B5EF4-FFF2-40B4-BE49-F238E27FC236}">
                <a16:creationId xmlns:a16="http://schemas.microsoft.com/office/drawing/2014/main" id="{17E617D1-4E4E-438B-B9F1-1A888EB9FC32}"/>
              </a:ext>
            </a:extLst>
          </p:cNvPr>
          <p:cNvSpPr txBox="1"/>
          <p:nvPr/>
        </p:nvSpPr>
        <p:spPr>
          <a:xfrm>
            <a:off x="5470947" y="5690470"/>
            <a:ext cx="1462828" cy="923330"/>
          </a:xfrm>
          <a:prstGeom prst="rect">
            <a:avLst/>
          </a:prstGeom>
          <a:solidFill>
            <a:schemeClr val="accent1">
              <a:lumMod val="40000"/>
              <a:lumOff val="60000"/>
            </a:schemeClr>
          </a:solidFill>
        </p:spPr>
        <p:txBody>
          <a:bodyPr wrap="square" rtlCol="0">
            <a:spAutoFit/>
          </a:bodyPr>
          <a:lstStyle/>
          <a:p>
            <a:pPr algn="ctr"/>
            <a:r>
              <a:rPr lang="es-ES" i="1"/>
              <a:t>5 pies de alto</a:t>
            </a:r>
          </a:p>
          <a:p>
            <a:pPr algn="ctr"/>
            <a:r>
              <a:rPr lang="es-ES" i="1"/>
              <a:t>45 libras</a:t>
            </a:r>
            <a:endParaRPr lang="en-US" i="1"/>
          </a:p>
        </p:txBody>
      </p:sp>
      <p:sp>
        <p:nvSpPr>
          <p:cNvPr id="19" name="TextBox 18">
            <a:extLst>
              <a:ext uri="{FF2B5EF4-FFF2-40B4-BE49-F238E27FC236}">
                <a16:creationId xmlns:a16="http://schemas.microsoft.com/office/drawing/2014/main" id="{1AA3EFE5-7634-4669-992E-4BBEA6F2D564}"/>
              </a:ext>
            </a:extLst>
          </p:cNvPr>
          <p:cNvSpPr txBox="1"/>
          <p:nvPr/>
        </p:nvSpPr>
        <p:spPr>
          <a:xfrm>
            <a:off x="8682161" y="5821497"/>
            <a:ext cx="1462828" cy="923330"/>
          </a:xfrm>
          <a:prstGeom prst="rect">
            <a:avLst/>
          </a:prstGeom>
          <a:solidFill>
            <a:schemeClr val="accent1">
              <a:lumMod val="40000"/>
              <a:lumOff val="60000"/>
            </a:schemeClr>
          </a:solidFill>
        </p:spPr>
        <p:txBody>
          <a:bodyPr wrap="square" rtlCol="0">
            <a:spAutoFit/>
          </a:bodyPr>
          <a:lstStyle/>
          <a:p>
            <a:pPr algn="ctr"/>
            <a:r>
              <a:rPr lang="es-ES" i="1"/>
              <a:t>1.5 pies de alto</a:t>
            </a:r>
          </a:p>
          <a:p>
            <a:pPr algn="ctr"/>
            <a:r>
              <a:rPr lang="es-ES" i="1"/>
              <a:t>2 libras</a:t>
            </a:r>
            <a:endParaRPr lang="en-US" i="1"/>
          </a:p>
        </p:txBody>
      </p:sp>
      <p:sp>
        <p:nvSpPr>
          <p:cNvPr id="20" name="TextBox 19">
            <a:extLst>
              <a:ext uri="{FF2B5EF4-FFF2-40B4-BE49-F238E27FC236}">
                <a16:creationId xmlns:a16="http://schemas.microsoft.com/office/drawing/2014/main" id="{59D803FE-7B0E-4EFB-90DF-6FD8CC6D2175}"/>
              </a:ext>
            </a:extLst>
          </p:cNvPr>
          <p:cNvSpPr txBox="1"/>
          <p:nvPr/>
        </p:nvSpPr>
        <p:spPr>
          <a:xfrm>
            <a:off x="10770445" y="2194686"/>
            <a:ext cx="1462828" cy="923330"/>
          </a:xfrm>
          <a:prstGeom prst="rect">
            <a:avLst/>
          </a:prstGeom>
          <a:solidFill>
            <a:schemeClr val="accent1">
              <a:lumMod val="40000"/>
              <a:lumOff val="60000"/>
            </a:schemeClr>
          </a:solidFill>
        </p:spPr>
        <p:txBody>
          <a:bodyPr wrap="square" rtlCol="0">
            <a:spAutoFit/>
          </a:bodyPr>
          <a:lstStyle/>
          <a:p>
            <a:pPr algn="ctr"/>
            <a:r>
              <a:rPr lang="es-ES" i="1"/>
              <a:t>6.5 pies de alto</a:t>
            </a:r>
          </a:p>
          <a:p>
            <a:pPr algn="ctr"/>
            <a:r>
              <a:rPr lang="es-ES" i="1"/>
              <a:t>55 libras</a:t>
            </a:r>
            <a:endParaRPr lang="en-US" i="1"/>
          </a:p>
        </p:txBody>
      </p:sp>
      <p:sp>
        <p:nvSpPr>
          <p:cNvPr id="21" name="TextBox 20">
            <a:extLst>
              <a:ext uri="{FF2B5EF4-FFF2-40B4-BE49-F238E27FC236}">
                <a16:creationId xmlns:a16="http://schemas.microsoft.com/office/drawing/2014/main" id="{E7C58515-A859-460F-85E0-B3DBF4B3AD0A}"/>
              </a:ext>
            </a:extLst>
          </p:cNvPr>
          <p:cNvSpPr txBox="1"/>
          <p:nvPr/>
        </p:nvSpPr>
        <p:spPr>
          <a:xfrm>
            <a:off x="11531600" y="6394553"/>
            <a:ext cx="660400" cy="369332"/>
          </a:xfrm>
          <a:prstGeom prst="rect">
            <a:avLst/>
          </a:prstGeom>
          <a:noFill/>
        </p:spPr>
        <p:txBody>
          <a:bodyPr wrap="square" rtlCol="0">
            <a:spAutoFit/>
          </a:bodyPr>
          <a:lstStyle/>
          <a:p>
            <a:r>
              <a:rPr lang="en-US" dirty="0"/>
              <a:t>7</a:t>
            </a:r>
          </a:p>
        </p:txBody>
      </p:sp>
    </p:spTree>
    <p:extLst>
      <p:ext uri="{BB962C8B-B14F-4D97-AF65-F5344CB8AC3E}">
        <p14:creationId xmlns:p14="http://schemas.microsoft.com/office/powerpoint/2010/main" val="3043038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B5964-03B9-4A85-9B82-6054793E718B}"/>
              </a:ext>
            </a:extLst>
          </p:cNvPr>
          <p:cNvSpPr>
            <a:spLocks noGrp="1"/>
          </p:cNvSpPr>
          <p:nvPr>
            <p:ph type="title"/>
          </p:nvPr>
        </p:nvSpPr>
        <p:spPr>
          <a:xfrm>
            <a:off x="486834" y="501615"/>
            <a:ext cx="5120336" cy="1320800"/>
          </a:xfrm>
        </p:spPr>
        <p:txBody>
          <a:bodyPr/>
          <a:lstStyle/>
          <a:p>
            <a:r>
              <a:rPr lang="en-US"/>
              <a:t>Instrument Characteristics</a:t>
            </a:r>
          </a:p>
        </p:txBody>
      </p:sp>
      <p:sp>
        <p:nvSpPr>
          <p:cNvPr id="10" name="Content Placeholder 6">
            <a:extLst>
              <a:ext uri="{FF2B5EF4-FFF2-40B4-BE49-F238E27FC236}">
                <a16:creationId xmlns:a16="http://schemas.microsoft.com/office/drawing/2014/main" id="{AF85DA1D-5367-426D-96C2-8E29D8806A3E}"/>
              </a:ext>
            </a:extLst>
          </p:cNvPr>
          <p:cNvSpPr>
            <a:spLocks noGrp="1"/>
          </p:cNvSpPr>
          <p:nvPr>
            <p:ph idx="1"/>
          </p:nvPr>
        </p:nvSpPr>
        <p:spPr>
          <a:xfrm>
            <a:off x="486834" y="2423885"/>
            <a:ext cx="4230310" cy="4314371"/>
          </a:xfrm>
        </p:spPr>
        <p:txBody>
          <a:bodyPr/>
          <a:lstStyle/>
          <a:p>
            <a:r>
              <a:rPr lang="en-US"/>
              <a:t>Real Time Results</a:t>
            </a:r>
          </a:p>
          <a:p>
            <a:r>
              <a:rPr lang="en-US"/>
              <a:t>Spatial Coverage</a:t>
            </a:r>
          </a:p>
          <a:p>
            <a:r>
              <a:rPr lang="en-US"/>
              <a:t>Accuracy</a:t>
            </a:r>
          </a:p>
          <a:p>
            <a:r>
              <a:rPr lang="en-US"/>
              <a:t>Individual pollutant</a:t>
            </a:r>
          </a:p>
          <a:p>
            <a:endParaRPr lang="en-US"/>
          </a:p>
          <a:p>
            <a:endParaRPr lang="en-US"/>
          </a:p>
        </p:txBody>
      </p:sp>
      <p:sp>
        <p:nvSpPr>
          <p:cNvPr id="4" name="Title 1">
            <a:extLst>
              <a:ext uri="{FF2B5EF4-FFF2-40B4-BE49-F238E27FC236}">
                <a16:creationId xmlns:a16="http://schemas.microsoft.com/office/drawing/2014/main" id="{510645EF-61B4-47E7-A30C-38C25D55AAD1}"/>
              </a:ext>
            </a:extLst>
          </p:cNvPr>
          <p:cNvSpPr txBox="1">
            <a:spLocks/>
          </p:cNvSpPr>
          <p:nvPr/>
        </p:nvSpPr>
        <p:spPr>
          <a:xfrm>
            <a:off x="5607170" y="501615"/>
            <a:ext cx="425569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err="1">
                <a:solidFill>
                  <a:schemeClr val="accent2"/>
                </a:solidFill>
              </a:rPr>
              <a:t>Características</a:t>
            </a:r>
            <a:r>
              <a:rPr lang="en-US">
                <a:solidFill>
                  <a:schemeClr val="accent2"/>
                </a:solidFill>
              </a:rPr>
              <a:t> del </a:t>
            </a:r>
            <a:r>
              <a:rPr lang="en-US" err="1">
                <a:solidFill>
                  <a:schemeClr val="accent2"/>
                </a:solidFill>
              </a:rPr>
              <a:t>instrumento</a:t>
            </a:r>
            <a:endParaRPr lang="en-US">
              <a:solidFill>
                <a:schemeClr val="accent2"/>
              </a:solidFill>
            </a:endParaRPr>
          </a:p>
        </p:txBody>
      </p:sp>
      <p:sp>
        <p:nvSpPr>
          <p:cNvPr id="5" name="Content Placeholder 6">
            <a:extLst>
              <a:ext uri="{FF2B5EF4-FFF2-40B4-BE49-F238E27FC236}">
                <a16:creationId xmlns:a16="http://schemas.microsoft.com/office/drawing/2014/main" id="{8BD5F291-FB9C-42EB-9831-E20068196E3D}"/>
              </a:ext>
            </a:extLst>
          </p:cNvPr>
          <p:cNvSpPr txBox="1">
            <a:spLocks/>
          </p:cNvSpPr>
          <p:nvPr/>
        </p:nvSpPr>
        <p:spPr>
          <a:xfrm>
            <a:off x="5607170" y="2423884"/>
            <a:ext cx="4230310" cy="431437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err="1">
                <a:solidFill>
                  <a:schemeClr val="accent2"/>
                </a:solidFill>
              </a:rPr>
              <a:t>Resultados</a:t>
            </a:r>
            <a:r>
              <a:rPr lang="en-US" dirty="0">
                <a:solidFill>
                  <a:schemeClr val="accent2"/>
                </a:solidFill>
              </a:rPr>
              <a:t> </a:t>
            </a:r>
            <a:r>
              <a:rPr lang="en-US" dirty="0" err="1">
                <a:solidFill>
                  <a:schemeClr val="accent2"/>
                </a:solidFill>
              </a:rPr>
              <a:t>en</a:t>
            </a:r>
            <a:r>
              <a:rPr lang="en-US" dirty="0">
                <a:solidFill>
                  <a:schemeClr val="accent2"/>
                </a:solidFill>
              </a:rPr>
              <a:t> </a:t>
            </a:r>
            <a:r>
              <a:rPr lang="en-US" dirty="0" err="1">
                <a:solidFill>
                  <a:schemeClr val="accent2"/>
                </a:solidFill>
              </a:rPr>
              <a:t>tiempo</a:t>
            </a:r>
            <a:r>
              <a:rPr lang="en-US" dirty="0">
                <a:solidFill>
                  <a:schemeClr val="accent2"/>
                </a:solidFill>
              </a:rPr>
              <a:t> real</a:t>
            </a:r>
          </a:p>
          <a:p>
            <a:r>
              <a:rPr lang="en-US" dirty="0" err="1">
                <a:solidFill>
                  <a:schemeClr val="accent2"/>
                </a:solidFill>
              </a:rPr>
              <a:t>Cobertura</a:t>
            </a:r>
            <a:r>
              <a:rPr lang="en-US" dirty="0">
                <a:solidFill>
                  <a:schemeClr val="accent2"/>
                </a:solidFill>
              </a:rPr>
              <a:t> </a:t>
            </a:r>
            <a:r>
              <a:rPr lang="en-US" dirty="0" err="1">
                <a:solidFill>
                  <a:schemeClr val="accent2"/>
                </a:solidFill>
              </a:rPr>
              <a:t>espacial</a:t>
            </a:r>
            <a:endParaRPr lang="en-US" dirty="0">
              <a:solidFill>
                <a:schemeClr val="accent2"/>
              </a:solidFill>
            </a:endParaRPr>
          </a:p>
          <a:p>
            <a:r>
              <a:rPr lang="en-US" dirty="0" err="1">
                <a:solidFill>
                  <a:schemeClr val="accent2"/>
                </a:solidFill>
              </a:rPr>
              <a:t>Precisión</a:t>
            </a:r>
            <a:endParaRPr lang="en-US" dirty="0">
              <a:solidFill>
                <a:schemeClr val="accent2"/>
              </a:solidFill>
            </a:endParaRPr>
          </a:p>
          <a:p>
            <a:r>
              <a:rPr lang="en-US" dirty="0" err="1">
                <a:solidFill>
                  <a:schemeClr val="accent2"/>
                </a:solidFill>
              </a:rPr>
              <a:t>Contaminante</a:t>
            </a:r>
            <a:r>
              <a:rPr lang="en-US" dirty="0">
                <a:solidFill>
                  <a:schemeClr val="accent2"/>
                </a:solidFill>
              </a:rPr>
              <a:t> individual</a:t>
            </a:r>
          </a:p>
          <a:p>
            <a:endParaRPr lang="en-US" dirty="0">
              <a:solidFill>
                <a:schemeClr val="accent2"/>
              </a:solidFill>
            </a:endParaRPr>
          </a:p>
        </p:txBody>
      </p:sp>
      <p:sp>
        <p:nvSpPr>
          <p:cNvPr id="6" name="TextBox 5">
            <a:extLst>
              <a:ext uri="{FF2B5EF4-FFF2-40B4-BE49-F238E27FC236}">
                <a16:creationId xmlns:a16="http://schemas.microsoft.com/office/drawing/2014/main" id="{CB0735EA-5635-4EED-88BB-F7814F96CFEF}"/>
              </a:ext>
            </a:extLst>
          </p:cNvPr>
          <p:cNvSpPr txBox="1"/>
          <p:nvPr/>
        </p:nvSpPr>
        <p:spPr>
          <a:xfrm>
            <a:off x="11531600" y="6394553"/>
            <a:ext cx="660400" cy="369332"/>
          </a:xfrm>
          <a:prstGeom prst="rect">
            <a:avLst/>
          </a:prstGeom>
          <a:noFill/>
        </p:spPr>
        <p:txBody>
          <a:bodyPr wrap="square" rtlCol="0">
            <a:spAutoFit/>
          </a:bodyPr>
          <a:lstStyle/>
          <a:p>
            <a:r>
              <a:rPr lang="en-US" dirty="0"/>
              <a:t>8</a:t>
            </a:r>
          </a:p>
        </p:txBody>
      </p:sp>
    </p:spTree>
    <p:extLst>
      <p:ext uri="{BB962C8B-B14F-4D97-AF65-F5344CB8AC3E}">
        <p14:creationId xmlns:p14="http://schemas.microsoft.com/office/powerpoint/2010/main" val="175056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74A06-1D7D-454F-94DB-F0707406CF1A}"/>
              </a:ext>
            </a:extLst>
          </p:cNvPr>
          <p:cNvSpPr>
            <a:spLocks noGrp="1"/>
          </p:cNvSpPr>
          <p:nvPr>
            <p:ph type="title"/>
          </p:nvPr>
        </p:nvSpPr>
        <p:spPr>
          <a:xfrm>
            <a:off x="410634" y="400050"/>
            <a:ext cx="4448445" cy="923925"/>
          </a:xfrm>
        </p:spPr>
        <p:txBody>
          <a:bodyPr>
            <a:normAutofit fontScale="90000"/>
          </a:bodyPr>
          <a:lstStyle/>
          <a:p>
            <a:r>
              <a:rPr lang="en-US" dirty="0"/>
              <a:t>Communication Strategy</a:t>
            </a:r>
          </a:p>
        </p:txBody>
      </p:sp>
      <p:sp>
        <p:nvSpPr>
          <p:cNvPr id="3" name="Content Placeholder 2">
            <a:extLst>
              <a:ext uri="{FF2B5EF4-FFF2-40B4-BE49-F238E27FC236}">
                <a16:creationId xmlns:a16="http://schemas.microsoft.com/office/drawing/2014/main" id="{F7683C14-8515-45EF-AC2B-E99B39BBE1EA}"/>
              </a:ext>
            </a:extLst>
          </p:cNvPr>
          <p:cNvSpPr>
            <a:spLocks noGrp="1"/>
          </p:cNvSpPr>
          <p:nvPr>
            <p:ph idx="1"/>
          </p:nvPr>
        </p:nvSpPr>
        <p:spPr>
          <a:xfrm>
            <a:off x="407452" y="1502070"/>
            <a:ext cx="4773797" cy="5372100"/>
          </a:xfrm>
        </p:spPr>
        <p:txBody>
          <a:bodyPr>
            <a:normAutofit/>
          </a:bodyPr>
          <a:lstStyle/>
          <a:p>
            <a:r>
              <a:rPr lang="en-US" dirty="0"/>
              <a:t>Unified Command</a:t>
            </a:r>
          </a:p>
          <a:p>
            <a:pPr lvl="1"/>
            <a:r>
              <a:rPr lang="en-US" dirty="0"/>
              <a:t>All information would flow through Unified Command to ensure consistent message</a:t>
            </a:r>
          </a:p>
          <a:p>
            <a:pPr lvl="1"/>
            <a:r>
              <a:rPr lang="en-US" dirty="0"/>
              <a:t>APCD will help advertise that message</a:t>
            </a:r>
          </a:p>
          <a:p>
            <a:r>
              <a:rPr lang="en-US" dirty="0"/>
              <a:t>APCD plan on presenting the data</a:t>
            </a:r>
          </a:p>
          <a:p>
            <a:pPr lvl="1"/>
            <a:r>
              <a:rPr lang="en-US" dirty="0"/>
              <a:t>Collaborate with Health Agencies on messaging</a:t>
            </a:r>
          </a:p>
          <a:p>
            <a:pPr lvl="1"/>
            <a:r>
              <a:rPr lang="en-US" dirty="0"/>
              <a:t>Infographics, Health Standards</a:t>
            </a:r>
          </a:p>
          <a:p>
            <a:pPr lvl="1"/>
            <a:r>
              <a:rPr lang="en-US" dirty="0"/>
              <a:t>Minimize technical language</a:t>
            </a:r>
          </a:p>
          <a:p>
            <a:r>
              <a:rPr lang="en-US" dirty="0"/>
              <a:t>Drafting a Public Participation Plan</a:t>
            </a:r>
          </a:p>
          <a:p>
            <a:r>
              <a:rPr lang="en-US" dirty="0"/>
              <a:t>Public Information Officer: currently recruiting</a:t>
            </a:r>
          </a:p>
          <a:p>
            <a:endParaRPr lang="en-US" dirty="0"/>
          </a:p>
          <a:p>
            <a:endParaRPr lang="en-US" dirty="0"/>
          </a:p>
          <a:p>
            <a:endParaRPr lang="en-US" dirty="0"/>
          </a:p>
        </p:txBody>
      </p:sp>
      <p:sp>
        <p:nvSpPr>
          <p:cNvPr id="4" name="Title 1">
            <a:extLst>
              <a:ext uri="{FF2B5EF4-FFF2-40B4-BE49-F238E27FC236}">
                <a16:creationId xmlns:a16="http://schemas.microsoft.com/office/drawing/2014/main" id="{A7E4272A-298C-4DB6-8793-847118F7F0CB}"/>
              </a:ext>
            </a:extLst>
          </p:cNvPr>
          <p:cNvSpPr txBox="1">
            <a:spLocks/>
          </p:cNvSpPr>
          <p:nvPr/>
        </p:nvSpPr>
        <p:spPr>
          <a:xfrm>
            <a:off x="5606903" y="501536"/>
            <a:ext cx="5196687" cy="923925"/>
          </a:xfrm>
          <a:prstGeom prst="rect">
            <a:avLst/>
          </a:prstGeom>
          <a:noFill/>
        </p:spPr>
        <p:txBody>
          <a:bodyPr vert="horz" lIns="91440" tIns="45720" rIns="91440" bIns="45720" rtlCol="0" anchor="t">
            <a:normAutofit fontScale="92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err="1">
                <a:solidFill>
                  <a:schemeClr val="accent2"/>
                </a:solidFill>
              </a:rPr>
              <a:t>Estrategia</a:t>
            </a:r>
            <a:r>
              <a:rPr lang="en-US" dirty="0">
                <a:solidFill>
                  <a:schemeClr val="accent2"/>
                </a:solidFill>
              </a:rPr>
              <a:t> de </a:t>
            </a:r>
            <a:r>
              <a:rPr lang="en-US" dirty="0" err="1">
                <a:solidFill>
                  <a:schemeClr val="accent2"/>
                </a:solidFill>
              </a:rPr>
              <a:t>comunicación</a:t>
            </a:r>
            <a:endParaRPr lang="en-US" dirty="0">
              <a:solidFill>
                <a:schemeClr val="accent2"/>
              </a:solidFill>
            </a:endParaRPr>
          </a:p>
        </p:txBody>
      </p:sp>
      <p:sp>
        <p:nvSpPr>
          <p:cNvPr id="5" name="Content Placeholder 2">
            <a:extLst>
              <a:ext uri="{FF2B5EF4-FFF2-40B4-BE49-F238E27FC236}">
                <a16:creationId xmlns:a16="http://schemas.microsoft.com/office/drawing/2014/main" id="{85C8CCDD-26D9-4BD3-A0BF-0903ED2DDEA0}"/>
              </a:ext>
            </a:extLst>
          </p:cNvPr>
          <p:cNvSpPr txBox="1">
            <a:spLocks/>
          </p:cNvSpPr>
          <p:nvPr/>
        </p:nvSpPr>
        <p:spPr>
          <a:xfrm>
            <a:off x="5553738" y="1425461"/>
            <a:ext cx="4993757" cy="5372100"/>
          </a:xfrm>
          <a:prstGeom prst="rect">
            <a:avLst/>
          </a:prstGeom>
          <a:no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s-ES" dirty="0">
                <a:solidFill>
                  <a:schemeClr val="accent2"/>
                </a:solidFill>
              </a:rPr>
              <a:t>Comando unificado</a:t>
            </a:r>
          </a:p>
          <a:p>
            <a:pPr lvl="1"/>
            <a:r>
              <a:rPr lang="es-ES" dirty="0">
                <a:solidFill>
                  <a:schemeClr val="accent2"/>
                </a:solidFill>
              </a:rPr>
              <a:t>Toda la información fluiría a través del Comando Unificado para asegurar un mensaje consistente</a:t>
            </a:r>
          </a:p>
          <a:p>
            <a:pPr lvl="1"/>
            <a:r>
              <a:rPr lang="es-ES" dirty="0">
                <a:solidFill>
                  <a:schemeClr val="accent2"/>
                </a:solidFill>
              </a:rPr>
              <a:t>APCD ayudará a publicitar ese mensaje</a:t>
            </a:r>
          </a:p>
          <a:p>
            <a:r>
              <a:rPr lang="es-ES" dirty="0">
                <a:solidFill>
                  <a:schemeClr val="accent2"/>
                </a:solidFill>
              </a:rPr>
              <a:t>Plan de APCD sobre la presentación de datos</a:t>
            </a:r>
          </a:p>
          <a:p>
            <a:pPr lvl="1"/>
            <a:r>
              <a:rPr lang="es-ES" dirty="0">
                <a:solidFill>
                  <a:schemeClr val="accent2"/>
                </a:solidFill>
              </a:rPr>
              <a:t>Colaborar con las agencias de salud en el mensaje</a:t>
            </a:r>
          </a:p>
          <a:p>
            <a:pPr lvl="1"/>
            <a:r>
              <a:rPr lang="es-ES" dirty="0">
                <a:solidFill>
                  <a:schemeClr val="accent2"/>
                </a:solidFill>
              </a:rPr>
              <a:t>Infografías, Estándares de salud</a:t>
            </a:r>
          </a:p>
          <a:p>
            <a:pPr lvl="1"/>
            <a:r>
              <a:rPr lang="es-ES" dirty="0">
                <a:solidFill>
                  <a:schemeClr val="accent2"/>
                </a:solidFill>
              </a:rPr>
              <a:t>Minimizar el lenguaje técnico</a:t>
            </a:r>
          </a:p>
          <a:p>
            <a:r>
              <a:rPr lang="es-ES" dirty="0">
                <a:solidFill>
                  <a:schemeClr val="accent2"/>
                </a:solidFill>
              </a:rPr>
              <a:t>Elaboración de un plan de participación pública</a:t>
            </a:r>
          </a:p>
          <a:p>
            <a:r>
              <a:rPr lang="es-ES" dirty="0">
                <a:solidFill>
                  <a:schemeClr val="accent2"/>
                </a:solidFill>
              </a:rPr>
              <a:t>Oficial de información pública: actualmente reclutando</a:t>
            </a:r>
            <a:endParaRPr lang="en-US" dirty="0">
              <a:solidFill>
                <a:schemeClr val="accent2"/>
              </a:solidFill>
            </a:endParaRPr>
          </a:p>
          <a:p>
            <a:endParaRPr lang="en-US" dirty="0">
              <a:solidFill>
                <a:schemeClr val="accent2"/>
              </a:solidFill>
            </a:endParaRPr>
          </a:p>
          <a:p>
            <a:endParaRPr lang="en-US" dirty="0">
              <a:solidFill>
                <a:schemeClr val="accent2"/>
              </a:solidFill>
            </a:endParaRPr>
          </a:p>
        </p:txBody>
      </p:sp>
      <p:sp>
        <p:nvSpPr>
          <p:cNvPr id="6" name="TextBox 5">
            <a:extLst>
              <a:ext uri="{FF2B5EF4-FFF2-40B4-BE49-F238E27FC236}">
                <a16:creationId xmlns:a16="http://schemas.microsoft.com/office/drawing/2014/main" id="{4F18D4B9-E360-4AFC-92F0-9C26A633A68C}"/>
              </a:ext>
            </a:extLst>
          </p:cNvPr>
          <p:cNvSpPr txBox="1"/>
          <p:nvPr/>
        </p:nvSpPr>
        <p:spPr>
          <a:xfrm>
            <a:off x="11680825" y="6385704"/>
            <a:ext cx="660400" cy="369332"/>
          </a:xfrm>
          <a:prstGeom prst="rect">
            <a:avLst/>
          </a:prstGeom>
          <a:noFill/>
        </p:spPr>
        <p:txBody>
          <a:bodyPr wrap="square" rtlCol="0">
            <a:spAutoFit/>
          </a:bodyPr>
          <a:lstStyle/>
          <a:p>
            <a:r>
              <a:rPr lang="en-US" dirty="0"/>
              <a:t>9</a:t>
            </a:r>
          </a:p>
        </p:txBody>
      </p:sp>
    </p:spTree>
    <p:extLst>
      <p:ext uri="{BB962C8B-B14F-4D97-AF65-F5344CB8AC3E}">
        <p14:creationId xmlns:p14="http://schemas.microsoft.com/office/powerpoint/2010/main" val="2070588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9DC657C8F7C6846AAFB008EE8C54319" ma:contentTypeVersion="10" ma:contentTypeDescription="Create a new document." ma:contentTypeScope="" ma:versionID="0f2fbdc4f99c7a9b923e8bf44efde74f">
  <xsd:schema xmlns:xsd="http://www.w3.org/2001/XMLSchema" xmlns:xs="http://www.w3.org/2001/XMLSchema" xmlns:p="http://schemas.microsoft.com/office/2006/metadata/properties" xmlns:ns2="774b4062-cb97-44fb-874d-90794f686008" xmlns:ns3="c1dc5ad5-337b-4d66-a194-b33a7344dd5f" targetNamespace="http://schemas.microsoft.com/office/2006/metadata/properties" ma:root="true" ma:fieldsID="8abab76c4ef4e65828b5261aca0f9658" ns2:_="" ns3:_="">
    <xsd:import namespace="774b4062-cb97-44fb-874d-90794f686008"/>
    <xsd:import namespace="c1dc5ad5-337b-4d66-a194-b33a7344dd5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4b4062-cb97-44fb-874d-90794f6860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dc5ad5-337b-4d66-a194-b33a7344dd5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E17A1A8-AC0D-4D9A-A88A-A003E7069994}">
  <ds:schemaRefs>
    <ds:schemaRef ds:uri="http://schemas.microsoft.com/sharepoint/v3/contenttype/forms"/>
  </ds:schemaRefs>
</ds:datastoreItem>
</file>

<file path=customXml/itemProps2.xml><?xml version="1.0" encoding="utf-8"?>
<ds:datastoreItem xmlns:ds="http://schemas.openxmlformats.org/officeDocument/2006/customXml" ds:itemID="{7AC946BB-0337-4CF1-8D78-1BCE0D79BAFE}">
  <ds:schemaRefs>
    <ds:schemaRef ds:uri="774b4062-cb97-44fb-874d-90794f686008"/>
    <ds:schemaRef ds:uri="c1dc5ad5-337b-4d66-a194-b33a7344dd5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00C7C75-EA15-4CD0-AE47-E1D8BF868E06}">
  <ds:schemaRefs>
    <ds:schemaRef ds:uri="http://purl.org/dc/elements/1.1/"/>
    <ds:schemaRef ds:uri="http://schemas.microsoft.com/office/2006/documentManagement/types"/>
    <ds:schemaRef ds:uri="774b4062-cb97-44fb-874d-90794f686008"/>
    <ds:schemaRef ds:uri="http://schemas.microsoft.com/office/infopath/2007/PartnerControls"/>
    <ds:schemaRef ds:uri="http://purl.org/dc/dcmitype/"/>
    <ds:schemaRef ds:uri="http://schemas.microsoft.com/office/2006/metadata/properties"/>
    <ds:schemaRef ds:uri="http://purl.org/dc/terms/"/>
    <ds:schemaRef ds:uri="http://schemas.openxmlformats.org/package/2006/metadata/core-properties"/>
    <ds:schemaRef ds:uri="c1dc5ad5-337b-4d66-a194-b33a7344dd5f"/>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2982</Words>
  <Application>Microsoft Office PowerPoint</Application>
  <PresentationFormat>Widescreen</PresentationFormat>
  <Paragraphs>280</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Avenir Next LT Pro</vt:lpstr>
      <vt:lpstr>Calibri</vt:lpstr>
      <vt:lpstr>Lato</vt:lpstr>
      <vt:lpstr>Trebuchet MS</vt:lpstr>
      <vt:lpstr>Wingdings 3</vt:lpstr>
      <vt:lpstr>Facet</vt:lpstr>
      <vt:lpstr>Draft Incident Response Plan Update</vt:lpstr>
      <vt:lpstr>Presentation Outline</vt:lpstr>
      <vt:lpstr>What is an Incident?</vt:lpstr>
      <vt:lpstr>Unified Command Structure Estructura de mando unificado</vt:lpstr>
      <vt:lpstr>APCD Notification and Role in a Unified Command</vt:lpstr>
      <vt:lpstr>Deployment of Samplers</vt:lpstr>
      <vt:lpstr>Current Equipment</vt:lpstr>
      <vt:lpstr>Instrument Characteristics</vt:lpstr>
      <vt:lpstr>Communication Strategy</vt:lpstr>
      <vt:lpstr>What the Public Can Do? </vt:lpstr>
      <vt:lpstr>Public Workshop: Polling</vt:lpstr>
      <vt:lpstr>Requested 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Incident Response</dc:title>
  <dc:creator>Sodeman, David</dc:creator>
  <cp:lastModifiedBy>Vigil, Domingo</cp:lastModifiedBy>
  <cp:revision>1</cp:revision>
  <dcterms:created xsi:type="dcterms:W3CDTF">2021-07-28T18:55:30Z</dcterms:created>
  <dcterms:modified xsi:type="dcterms:W3CDTF">2021-11-03T19:02:42Z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0x010100B9DC657C8F7C6846AAFB008EE8C54319</vt:lpwstr>
  </property>
</Properties>
</file>