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17" r:id="rId4"/>
  </p:sldMasterIdLst>
  <p:sldIdLst>
    <p:sldId id="348" r:id="rId5"/>
    <p:sldId id="333" r:id="rId6"/>
    <p:sldId id="349" r:id="rId7"/>
    <p:sldId id="350" r:id="rId8"/>
    <p:sldId id="285" r:id="rId9"/>
    <p:sldId id="265" r:id="rId10"/>
    <p:sldId id="263" r:id="rId11"/>
    <p:sldId id="34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77B4"/>
    <a:srgbClr val="04FFDC"/>
    <a:srgbClr val="14D2BB"/>
    <a:srgbClr val="14D6BF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4" autoAdjust="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EC5FC9-F7D0-0141-850B-7623CA81A77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8F839E6-7F1F-6E4D-B83C-F5DA99E98229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EACA50E-A3A8-9D41-B30C-03B00FB2DEF0}"/>
              </a:ext>
            </a:extLst>
          </p:cNvPr>
          <p:cNvSpPr/>
          <p:nvPr userDrawn="1"/>
        </p:nvSpPr>
        <p:spPr>
          <a:xfrm>
            <a:off x="5664569" y="541205"/>
            <a:ext cx="283407" cy="283407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A92073B-F20B-034A-BC3A-9B993F0DD0BA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091F50-D240-B145-B0B1-DAEDDFDE34AD}"/>
              </a:ext>
            </a:extLst>
          </p:cNvPr>
          <p:cNvSpPr/>
          <p:nvPr userDrawn="1"/>
        </p:nvSpPr>
        <p:spPr>
          <a:xfrm>
            <a:off x="0" y="-1994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71DAD948-6707-714E-9E8F-26A36F4AE20E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5F81511-AC79-6748-869A-9982CD568B16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F72D4E-9F4D-6341-9F9E-63E01AF59B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54414" y="265113"/>
            <a:ext cx="6089650" cy="608965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2F758DC-4792-1D42-83A8-ED4E6CD5F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322728"/>
            <a:ext cx="4144096" cy="4032225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CB8633A-7C70-3C48-8FEE-69941AF2B466}"/>
              </a:ext>
            </a:extLst>
          </p:cNvPr>
          <p:cNvSpPr/>
          <p:nvPr userDrawn="1"/>
        </p:nvSpPr>
        <p:spPr>
          <a:xfrm>
            <a:off x="5535466" y="5600935"/>
            <a:ext cx="643415" cy="643415"/>
          </a:xfrm>
          <a:prstGeom prst="ellipse">
            <a:avLst/>
          </a:prstGeom>
          <a:noFill/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B967D9-597D-E14A-AE80-4C3877655FB2}"/>
              </a:ext>
            </a:extLst>
          </p:cNvPr>
          <p:cNvSpPr/>
          <p:nvPr userDrawn="1"/>
        </p:nvSpPr>
        <p:spPr>
          <a:xfrm>
            <a:off x="5664569" y="541205"/>
            <a:ext cx="283407" cy="283407"/>
          </a:xfrm>
          <a:prstGeom prst="ellipse">
            <a:avLst/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114435-8CC0-E744-B541-8EF28B774ECF}"/>
              </a:ext>
            </a:extLst>
          </p:cNvPr>
          <p:cNvSpPr/>
          <p:nvPr userDrawn="1"/>
        </p:nvSpPr>
        <p:spPr>
          <a:xfrm flipV="1">
            <a:off x="11885583" y="3453319"/>
            <a:ext cx="167338" cy="167338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B844B6D-9772-1D4A-A22A-19F6A1250CD6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834FA13-7139-8546-99A9-CF39B5EDFDF5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746C656-7A16-8445-80B5-88C23703E694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1E0A223A-22AD-6D40-9B6F-62F488036D58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DB8FD84-D022-E842-9B56-88F0574EBD30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2F4DC0E-4CC4-374D-BE14-132577B95A70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4E00522-1D16-F244-89FE-668EEBD08F2B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Title 1">
            <a:extLst>
              <a:ext uri="{FF2B5EF4-FFF2-40B4-BE49-F238E27FC236}">
                <a16:creationId xmlns:a16="http://schemas.microsoft.com/office/drawing/2014/main" id="{C4C5AC59-B537-D54C-9B5C-55B75E911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4144095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25383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A2141DD-8D8D-FA43-BD4F-2CFC93C87782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1A62821-5E0F-DE41-B5C2-17A3A7277F4E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311AE14-D8F0-1D4C-9D8D-60383658279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F2BE645-D4F2-304C-9AFA-473D8F888A85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3640330-30A6-6948-87A7-9DE6D41794F5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DFB6548-D83C-1D4E-AE87-2E8F1D3D0FA7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97C7400-7EDC-8845-AB5A-80FB8175C1E2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BC941C44-9B96-0040-8C71-D8364EB577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014993B-5057-2A4C-9CA0-383DC5504020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3B110E8-1FE2-BC47-A5AE-4C698B688B65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7DACF2F-5D4D-434D-8786-E4DF0385E6F6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E816CC-CBCA-7946-B9E5-E9649EF369BE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950F4E3-11A9-2549-A00D-601AEF6E49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3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21B5A175-E633-E74F-AE3B-DF58F989F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6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261D2778-BA56-D247-9B2C-28D010C9D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2DAF6EFF-134E-BA40-8B51-917FDE13C0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88BF917-678C-1249-95B9-7FD2AC7B2231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BAFF17AE-3EA2-2D47-BCDD-E5587B127062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2D7EDB7-7C02-0245-8A1F-553F094A442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CF5D165-4F6F-2447-8B9E-8B0D94808ED3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46C35C7-7133-4C43-BBF7-575440F7BAD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33DD7BE-C379-5C42-9FB0-EF72161049F4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43DFC41-C6DE-7942-9358-E23A1EE8759D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2ABB593-7229-9548-8BCC-C947B1BF8D93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86D2413-D60D-484E-ACAB-31891AFDA133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86090E0F-345E-3D4B-8886-95D8A4A77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5868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873" y="758952"/>
            <a:ext cx="7356255" cy="356616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90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873" y="4663440"/>
            <a:ext cx="7356255" cy="1143000"/>
          </a:xfrm>
        </p:spPr>
        <p:txBody>
          <a:bodyPr lIns="91440" rIns="9144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158240" y="4485132"/>
            <a:ext cx="98755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675A452-E352-BE40-9E44-7C0E90F4DBC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2E00246-7C7C-8E48-B95E-02BE89F197F5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F1652A-A323-BC48-9A00-7ECF1C4E1DA4}"/>
              </a:ext>
            </a:extLst>
          </p:cNvPr>
          <p:cNvSpPr/>
          <p:nvPr userDrawn="1"/>
        </p:nvSpPr>
        <p:spPr>
          <a:xfrm>
            <a:off x="11634902" y="2565781"/>
            <a:ext cx="283407" cy="283407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33BC29-8FD1-CB45-8FF6-0C7CC3CB423D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C67EB1F-C984-B840-BD1F-FD174D01A3AF}"/>
              </a:ext>
            </a:extLst>
          </p:cNvPr>
          <p:cNvSpPr/>
          <p:nvPr userDrawn="1"/>
        </p:nvSpPr>
        <p:spPr>
          <a:xfrm>
            <a:off x="6135" y="0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D75F8B1-A294-E349-BD08-B06B2954212A}"/>
              </a:ext>
            </a:extLst>
          </p:cNvPr>
          <p:cNvGrpSpPr/>
          <p:nvPr userDrawn="1"/>
        </p:nvGrpSpPr>
        <p:grpSpPr>
          <a:xfrm>
            <a:off x="495300" y="0"/>
            <a:ext cx="11201400" cy="6880860"/>
            <a:chOff x="495300" y="0"/>
            <a:chExt cx="11201400" cy="6880860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5942EFAD-842E-9C46-9853-C0F135D24007}"/>
                </a:ext>
              </a:extLst>
            </p:cNvPr>
            <p:cNvSpPr/>
            <p:nvPr userDrawn="1"/>
          </p:nvSpPr>
          <p:spPr>
            <a:xfrm>
              <a:off x="495300" y="0"/>
              <a:ext cx="1337265" cy="6880860"/>
            </a:xfrm>
            <a:custGeom>
              <a:avLst/>
              <a:gdLst>
                <a:gd name="connsiteX0" fmla="*/ 1173967 w 1337265"/>
                <a:gd name="connsiteY0" fmla="*/ 0 h 6880860"/>
                <a:gd name="connsiteX1" fmla="*/ 1319300 w 1337265"/>
                <a:gd name="connsiteY1" fmla="*/ 0 h 6880860"/>
                <a:gd name="connsiteX2" fmla="*/ 1204253 w 1337265"/>
                <a:gd name="connsiteY2" fmla="*/ 146399 h 6880860"/>
                <a:gd name="connsiteX3" fmla="*/ 114300 w 1337265"/>
                <a:gd name="connsiteY3" fmla="*/ 3429000 h 6880860"/>
                <a:gd name="connsiteX4" fmla="*/ 1204253 w 1337265"/>
                <a:gd name="connsiteY4" fmla="*/ 6711601 h 6880860"/>
                <a:gd name="connsiteX5" fmla="*/ 1337265 w 1337265"/>
                <a:gd name="connsiteY5" fmla="*/ 6880860 h 6880860"/>
                <a:gd name="connsiteX6" fmla="*/ 1191931 w 1337265"/>
                <a:gd name="connsiteY6" fmla="*/ 6880860 h 6880860"/>
                <a:gd name="connsiteX7" fmla="*/ 1112661 w 1337265"/>
                <a:gd name="connsiteY7" fmla="*/ 6779988 h 6880860"/>
                <a:gd name="connsiteX8" fmla="*/ 0 w 1337265"/>
                <a:gd name="connsiteY8" fmla="*/ 3429000 h 6880860"/>
                <a:gd name="connsiteX9" fmla="*/ 1112661 w 1337265"/>
                <a:gd name="connsiteY9" fmla="*/ 78012 h 6880860"/>
                <a:gd name="connsiteX10" fmla="*/ 1173967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173967" y="0"/>
                  </a:moveTo>
                  <a:lnTo>
                    <a:pt x="1319300" y="0"/>
                  </a:lnTo>
                  <a:lnTo>
                    <a:pt x="1204253" y="146399"/>
                  </a:lnTo>
                  <a:cubicBezTo>
                    <a:pt x="519693" y="1061765"/>
                    <a:pt x="114300" y="2198040"/>
                    <a:pt x="114300" y="3429000"/>
                  </a:cubicBezTo>
                  <a:cubicBezTo>
                    <a:pt x="114300" y="4659960"/>
                    <a:pt x="519693" y="5796235"/>
                    <a:pt x="1204253" y="6711601"/>
                  </a:cubicBezTo>
                  <a:lnTo>
                    <a:pt x="1337265" y="6880860"/>
                  </a:lnTo>
                  <a:lnTo>
                    <a:pt x="1191931" y="6880860"/>
                  </a:lnTo>
                  <a:lnTo>
                    <a:pt x="1112661" y="6779988"/>
                  </a:lnTo>
                  <a:cubicBezTo>
                    <a:pt x="413839" y="5845552"/>
                    <a:pt x="0" y="4685605"/>
                    <a:pt x="0" y="3429000"/>
                  </a:cubicBezTo>
                  <a:cubicBezTo>
                    <a:pt x="0" y="2172395"/>
                    <a:pt x="413839" y="1012448"/>
                    <a:pt x="1112661" y="78012"/>
                  </a:cubicBezTo>
                  <a:lnTo>
                    <a:pt x="117396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E0B7AF7-52C0-EB45-93DE-79DFF44F5AAE}"/>
                </a:ext>
              </a:extLst>
            </p:cNvPr>
            <p:cNvSpPr/>
            <p:nvPr userDrawn="1"/>
          </p:nvSpPr>
          <p:spPr>
            <a:xfrm>
              <a:off x="10359435" y="0"/>
              <a:ext cx="1337265" cy="6880860"/>
            </a:xfrm>
            <a:custGeom>
              <a:avLst/>
              <a:gdLst>
                <a:gd name="connsiteX0" fmla="*/ 17965 w 1337265"/>
                <a:gd name="connsiteY0" fmla="*/ 0 h 6880860"/>
                <a:gd name="connsiteX1" fmla="*/ 163299 w 1337265"/>
                <a:gd name="connsiteY1" fmla="*/ 0 h 6880860"/>
                <a:gd name="connsiteX2" fmla="*/ 224604 w 1337265"/>
                <a:gd name="connsiteY2" fmla="*/ 78012 h 6880860"/>
                <a:gd name="connsiteX3" fmla="*/ 1337265 w 1337265"/>
                <a:gd name="connsiteY3" fmla="*/ 3429000 h 6880860"/>
                <a:gd name="connsiteX4" fmla="*/ 224604 w 1337265"/>
                <a:gd name="connsiteY4" fmla="*/ 6779988 h 6880860"/>
                <a:gd name="connsiteX5" fmla="*/ 145334 w 1337265"/>
                <a:gd name="connsiteY5" fmla="*/ 6880860 h 6880860"/>
                <a:gd name="connsiteX6" fmla="*/ 0 w 1337265"/>
                <a:gd name="connsiteY6" fmla="*/ 6880860 h 6880860"/>
                <a:gd name="connsiteX7" fmla="*/ 133012 w 1337265"/>
                <a:gd name="connsiteY7" fmla="*/ 6711601 h 6880860"/>
                <a:gd name="connsiteX8" fmla="*/ 1222965 w 1337265"/>
                <a:gd name="connsiteY8" fmla="*/ 3429000 h 6880860"/>
                <a:gd name="connsiteX9" fmla="*/ 133012 w 1337265"/>
                <a:gd name="connsiteY9" fmla="*/ 146399 h 6880860"/>
                <a:gd name="connsiteX10" fmla="*/ 17965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7965" y="0"/>
                  </a:moveTo>
                  <a:lnTo>
                    <a:pt x="163299" y="0"/>
                  </a:lnTo>
                  <a:lnTo>
                    <a:pt x="224604" y="78012"/>
                  </a:lnTo>
                  <a:cubicBezTo>
                    <a:pt x="923426" y="1012448"/>
                    <a:pt x="1337265" y="2172395"/>
                    <a:pt x="1337265" y="3429000"/>
                  </a:cubicBezTo>
                  <a:cubicBezTo>
                    <a:pt x="1337265" y="4685605"/>
                    <a:pt x="923426" y="5845552"/>
                    <a:pt x="224604" y="6779988"/>
                  </a:cubicBezTo>
                  <a:lnTo>
                    <a:pt x="145334" y="6880860"/>
                  </a:lnTo>
                  <a:lnTo>
                    <a:pt x="0" y="6880860"/>
                  </a:lnTo>
                  <a:lnTo>
                    <a:pt x="133012" y="6711601"/>
                  </a:lnTo>
                  <a:cubicBezTo>
                    <a:pt x="817572" y="5796235"/>
                    <a:pt x="1222965" y="4659960"/>
                    <a:pt x="1222965" y="3429000"/>
                  </a:cubicBezTo>
                  <a:cubicBezTo>
                    <a:pt x="1222965" y="2198040"/>
                    <a:pt x="817572" y="1061765"/>
                    <a:pt x="133012" y="146399"/>
                  </a:cubicBezTo>
                  <a:lnTo>
                    <a:pt x="1796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6E6D77-4CA3-764C-99E1-7D2CFE6B929E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D155117-8A2A-414B-9598-C2919DF747DC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3838F88-99DE-9246-A83B-9C7DB6AE99EF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031FBA2-FD0D-7346-8941-4861923E15CF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22D5D5E-3339-5D47-9E1C-8897082672DB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3BE7267-458F-A141-8480-10E9FB55367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71A438B-57BE-F445-AFBB-BBB2270E9BB4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040C74AA-3663-2A49-AA62-C9207F22BF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E70AAE0-F405-8C4D-B2F2-BC73ABD2560F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C72AC8A-19AA-5641-88DA-414732A1A643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0FF4153-FE4A-204C-B4B4-F331F8058F73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0910027-B57E-5C4C-B196-C2CF16EB6B83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896C11-7092-DD43-9676-23A81081B75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9FB8D4-533A-0C44-89B5-487470B0B82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642B0AB-C322-C14B-B2A1-E9F144473219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7ABE4C7-7926-3949-9205-07E33FB2D2CE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1B43F26-6C7C-4D43-9D1C-A0F792F54874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53D175F-F9D4-DD4E-81B9-495A2E867249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52D03A0-BBCF-2042-832A-8082F1377835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E2831508-70C2-2F43-998D-55CE4837B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232ACE3-4E65-6243-9416-19BFA39FD92C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A372105-F1CB-9149-A4B9-C151B3CCB9B4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AE2DDF3-5C18-5644-8994-8CD902656DE8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83F4E3-E6C1-BB40-90E6-290C140F9A07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B23D2B0-E152-D14D-8154-8DD47BD10DF3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A3BEDF6-5ABA-3B42-99BB-4438813B1A4B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9CF8BE7-F2AC-AB4C-900F-F64D55111EFC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F4254B-D281-684E-BD0B-63AEC0AC197C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5751389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384D173E-9054-4C40-98EA-A6EAC4D851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1641" y="0"/>
            <a:ext cx="4270360" cy="6858001"/>
          </a:xfrm>
          <a:custGeom>
            <a:avLst/>
            <a:gdLst>
              <a:gd name="connsiteX0" fmla="*/ 1904091 w 4305219"/>
              <a:gd name="connsiteY0" fmla="*/ 0 h 6913983"/>
              <a:gd name="connsiteX1" fmla="*/ 4305219 w 4305219"/>
              <a:gd name="connsiteY1" fmla="*/ 0 h 6913983"/>
              <a:gd name="connsiteX2" fmla="*/ 4305219 w 4305219"/>
              <a:gd name="connsiteY2" fmla="*/ 6913983 h 6913983"/>
              <a:gd name="connsiteX3" fmla="*/ 1818156 w 4305219"/>
              <a:gd name="connsiteY3" fmla="*/ 6913983 h 6913983"/>
              <a:gd name="connsiteX4" fmla="*/ 1507580 w 4305219"/>
              <a:gd name="connsiteY4" fmla="*/ 6681739 h 6913983"/>
              <a:gd name="connsiteX5" fmla="*/ 0 w 4305219"/>
              <a:gd name="connsiteY5" fmla="*/ 3484983 h 6913983"/>
              <a:gd name="connsiteX6" fmla="*/ 1826504 w 4305219"/>
              <a:gd name="connsiteY6" fmla="*/ 49741 h 6913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219" h="6913983">
                <a:moveTo>
                  <a:pt x="1904091" y="0"/>
                </a:moveTo>
                <a:lnTo>
                  <a:pt x="4305219" y="0"/>
                </a:lnTo>
                <a:lnTo>
                  <a:pt x="4305219" y="6913983"/>
                </a:lnTo>
                <a:lnTo>
                  <a:pt x="1818156" y="6913983"/>
                </a:lnTo>
                <a:lnTo>
                  <a:pt x="1507580" y="6681739"/>
                </a:lnTo>
                <a:cubicBezTo>
                  <a:pt x="586863" y="5921896"/>
                  <a:pt x="0" y="4771974"/>
                  <a:pt x="0" y="3484983"/>
                </a:cubicBezTo>
                <a:cubicBezTo>
                  <a:pt x="0" y="2054993"/>
                  <a:pt x="724522" y="794225"/>
                  <a:pt x="1826504" y="4974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81322FE-E286-E344-B332-CF37E6CAD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2322728"/>
            <a:ext cx="5751389" cy="4032225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8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22" r:id="rId3"/>
    <p:sldLayoutId id="2147483708" r:id="rId4"/>
    <p:sldLayoutId id="2147483709" r:id="rId5"/>
    <p:sldLayoutId id="2147483716" r:id="rId6"/>
    <p:sldLayoutId id="2147483710" r:id="rId7"/>
    <p:sldLayoutId id="2147483724" r:id="rId8"/>
    <p:sldLayoutId id="2147483711" r:id="rId9"/>
    <p:sldLayoutId id="214748371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50278-9A9A-0F4E-BDCF-6351BE173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Avenir Next LT Pro" panose="020B0604020202020204" pitchFamily="34" charset="0"/>
              </a:rPr>
              <a:t>CHARTER UPDATE DISCUSSION #1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F481B-9C2C-084A-8DF1-0582D2DA4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9125403" cy="1143000"/>
          </a:xfrm>
        </p:spPr>
        <p:txBody>
          <a:bodyPr/>
          <a:lstStyle/>
          <a:p>
            <a:r>
              <a:rPr lang="en-US" dirty="0"/>
              <a:t>AB 617 Steering Committee Meeting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November 19, 2019</a:t>
            </a:r>
          </a:p>
        </p:txBody>
      </p:sp>
    </p:spTree>
    <p:extLst>
      <p:ext uri="{BB962C8B-B14F-4D97-AF65-F5344CB8AC3E}">
        <p14:creationId xmlns:p14="http://schemas.microsoft.com/office/powerpoint/2010/main" val="382769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23" descr="A group of people sitting at a table discussing plans">
            <a:extLst>
              <a:ext uri="{FF2B5EF4-FFF2-40B4-BE49-F238E27FC236}">
                <a16:creationId xmlns:a16="http://schemas.microsoft.com/office/drawing/2014/main" id="{14641C01-C347-EE4E-A9B1-95BFFAA1ADA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>
            <a:duotone>
              <a:prstClr val="black"/>
              <a:schemeClr val="accent6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54414" y="265113"/>
            <a:ext cx="6089650" cy="6089650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F06A708-C428-8443-AB48-F60A95FF7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322728"/>
            <a:ext cx="4144096" cy="4032225"/>
          </a:xfrm>
        </p:spPr>
        <p:txBody>
          <a:bodyPr/>
          <a:lstStyle/>
          <a:p>
            <a:r>
              <a:rPr lang="en-US" sz="1800" dirty="0"/>
              <a:t>A charter is a governing document that outlines the structure, rules, and other pertinent information for a Board and Committee to function in a clear, orderly, and fair manner.  </a:t>
            </a:r>
          </a:p>
          <a:p>
            <a:endParaRPr lang="en-US" dirty="0"/>
          </a:p>
          <a:p>
            <a:r>
              <a:rPr lang="en-US" sz="1800" b="1" dirty="0"/>
              <a:t>Why is it important to have a charter?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9B206E8-59BD-1B4C-8912-9A0443F96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 LT Pro" panose="020B0504020202020204" pitchFamily="34" charset="0"/>
                <a:sym typeface="Bodoni SvtyTwo ITC TT-Book"/>
              </a:rPr>
              <a:t>WHAT IS A CHARTER?</a:t>
            </a:r>
          </a:p>
        </p:txBody>
      </p:sp>
    </p:spTree>
    <p:extLst>
      <p:ext uri="{BB962C8B-B14F-4D97-AF65-F5344CB8AC3E}">
        <p14:creationId xmlns:p14="http://schemas.microsoft.com/office/powerpoint/2010/main" val="39801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B290AC0B-AB24-425E-A472-D223C6A4E8CC}"/>
              </a:ext>
            </a:extLst>
          </p:cNvPr>
          <p:cNvSpPr/>
          <p:nvPr/>
        </p:nvSpPr>
        <p:spPr>
          <a:xfrm>
            <a:off x="5207484" y="2015813"/>
            <a:ext cx="2103120" cy="210312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F1C24F7-4208-49B3-B191-3E282B2AEE3D}"/>
              </a:ext>
            </a:extLst>
          </p:cNvPr>
          <p:cNvSpPr/>
          <p:nvPr/>
        </p:nvSpPr>
        <p:spPr>
          <a:xfrm>
            <a:off x="836881" y="1937293"/>
            <a:ext cx="2103120" cy="21031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42B2560-FAA9-124F-AD83-8C8D48E03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4156" y="2604291"/>
            <a:ext cx="2919413" cy="583534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B0FE939-6135-8846-B579-79F696C454ED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799337" y="2696556"/>
            <a:ext cx="2919413" cy="68551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Objectives or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goals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Statement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C6BD0-EDC9-7C44-A414-B66D25E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venir Next LT Pro" panose="020B0504020202020204" pitchFamily="34" charset="0"/>
              </a:rPr>
              <a:t>Common elements in </a:t>
            </a:r>
            <a:br>
              <a:rPr lang="en-US" dirty="0">
                <a:latin typeface="Avenir Next LT Pro" panose="020B0504020202020204" pitchFamily="34" charset="0"/>
              </a:rPr>
            </a:br>
            <a:r>
              <a:rPr lang="en-US" dirty="0">
                <a:latin typeface="Avenir Next LT Pro" panose="020B0504020202020204" pitchFamily="34" charset="0"/>
              </a:rPr>
              <a:t>Steering Committee charters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F10CED06-EAF3-4B37-9D35-39B5C62BA04B}"/>
              </a:ext>
            </a:extLst>
          </p:cNvPr>
          <p:cNvSpPr txBox="1">
            <a:spLocks/>
          </p:cNvSpPr>
          <p:nvPr/>
        </p:nvSpPr>
        <p:spPr>
          <a:xfrm>
            <a:off x="6911526" y="4946608"/>
            <a:ext cx="2919413" cy="58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 dirty="0">
                <a:solidFill>
                  <a:schemeClr val="bg1"/>
                </a:solidFill>
              </a:rPr>
              <a:t>Miscellaneous</a:t>
            </a:r>
          </a:p>
        </p:txBody>
      </p:sp>
    </p:spTree>
    <p:extLst>
      <p:ext uri="{BB962C8B-B14F-4D97-AF65-F5344CB8AC3E}">
        <p14:creationId xmlns:p14="http://schemas.microsoft.com/office/powerpoint/2010/main" val="1326555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6D5D9AD7-D3DB-43BF-ABCF-37C4747F6FE6}"/>
              </a:ext>
            </a:extLst>
          </p:cNvPr>
          <p:cNvSpPr/>
          <p:nvPr/>
        </p:nvSpPr>
        <p:spPr>
          <a:xfrm>
            <a:off x="9578087" y="1937293"/>
            <a:ext cx="2103120" cy="210312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96C3DD2-045C-6945-B783-8067FCC3CDF9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9169941" y="2604291"/>
            <a:ext cx="2919413" cy="583534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Membership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C6BD0-EDC9-7C44-A414-B66D25E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venir Next LT Pro" panose="020B0504020202020204" pitchFamily="34" charset="0"/>
              </a:rPr>
              <a:t>Common elements in </a:t>
            </a:r>
            <a:br>
              <a:rPr lang="en-US" dirty="0">
                <a:latin typeface="Avenir Next LT Pro" panose="020B0504020202020204" pitchFamily="34" charset="0"/>
              </a:rPr>
            </a:br>
            <a:r>
              <a:rPr lang="en-US" dirty="0">
                <a:latin typeface="Avenir Next LT Pro" panose="020B0504020202020204" pitchFamily="34" charset="0"/>
              </a:rPr>
              <a:t>Steering Committee charters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EE74AFB-96D1-4B1F-88D1-8BD93EE6CAE8}"/>
              </a:ext>
            </a:extLst>
          </p:cNvPr>
          <p:cNvSpPr/>
          <p:nvPr/>
        </p:nvSpPr>
        <p:spPr>
          <a:xfrm>
            <a:off x="2940001" y="4307317"/>
            <a:ext cx="2103120" cy="21031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F76EE39-642C-4750-88C4-3A20B93020A8}"/>
              </a:ext>
            </a:extLst>
          </p:cNvPr>
          <p:cNvSpPr/>
          <p:nvPr/>
        </p:nvSpPr>
        <p:spPr>
          <a:xfrm>
            <a:off x="7319672" y="4186815"/>
            <a:ext cx="2103120" cy="210312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9504D2A8-15BE-4E62-B400-297852990F04}"/>
              </a:ext>
            </a:extLst>
          </p:cNvPr>
          <p:cNvSpPr txBox="1">
            <a:spLocks/>
          </p:cNvSpPr>
          <p:nvPr/>
        </p:nvSpPr>
        <p:spPr>
          <a:xfrm>
            <a:off x="2531854" y="5022158"/>
            <a:ext cx="2919413" cy="58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Meeting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Procedures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F10CED06-EAF3-4B37-9D35-39B5C62BA04B}"/>
              </a:ext>
            </a:extLst>
          </p:cNvPr>
          <p:cNvSpPr txBox="1">
            <a:spLocks/>
          </p:cNvSpPr>
          <p:nvPr/>
        </p:nvSpPr>
        <p:spPr>
          <a:xfrm>
            <a:off x="6911526" y="4946608"/>
            <a:ext cx="2919413" cy="58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 dirty="0">
                <a:solidFill>
                  <a:schemeClr val="bg1"/>
                </a:solidFill>
              </a:rPr>
              <a:t>Miscellaneous</a:t>
            </a:r>
          </a:p>
        </p:txBody>
      </p:sp>
    </p:spTree>
    <p:extLst>
      <p:ext uri="{BB962C8B-B14F-4D97-AF65-F5344CB8AC3E}">
        <p14:creationId xmlns:p14="http://schemas.microsoft.com/office/powerpoint/2010/main" val="117076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6D5D9AD7-D3DB-43BF-ABCF-37C4747F6FE6}"/>
              </a:ext>
            </a:extLst>
          </p:cNvPr>
          <p:cNvSpPr/>
          <p:nvPr/>
        </p:nvSpPr>
        <p:spPr>
          <a:xfrm>
            <a:off x="9578087" y="1937293"/>
            <a:ext cx="2103120" cy="210312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290AC0B-AB24-425E-A472-D223C6A4E8CC}"/>
              </a:ext>
            </a:extLst>
          </p:cNvPr>
          <p:cNvSpPr/>
          <p:nvPr/>
        </p:nvSpPr>
        <p:spPr>
          <a:xfrm>
            <a:off x="5207484" y="2015813"/>
            <a:ext cx="2103120" cy="210312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F1C24F7-4208-49B3-B191-3E282B2AEE3D}"/>
              </a:ext>
            </a:extLst>
          </p:cNvPr>
          <p:cNvSpPr/>
          <p:nvPr/>
        </p:nvSpPr>
        <p:spPr>
          <a:xfrm>
            <a:off x="836881" y="1937293"/>
            <a:ext cx="2103120" cy="21031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42B2560-FAA9-124F-AD83-8C8D48E03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4156" y="2604291"/>
            <a:ext cx="2919413" cy="583534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B0FE939-6135-8846-B579-79F696C454ED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799337" y="2696556"/>
            <a:ext cx="2919413" cy="68551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Objectives or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goals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Statement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96C3DD2-045C-6945-B783-8067FCC3CDF9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9169941" y="2604291"/>
            <a:ext cx="2919413" cy="583534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Membership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C6BD0-EDC9-7C44-A414-B66D25E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venir Next LT Pro" panose="020B0504020202020204" pitchFamily="34" charset="0"/>
              </a:rPr>
              <a:t>Common elements in </a:t>
            </a:r>
            <a:br>
              <a:rPr lang="en-US" dirty="0">
                <a:latin typeface="Avenir Next LT Pro" panose="020B0504020202020204" pitchFamily="34" charset="0"/>
              </a:rPr>
            </a:br>
            <a:r>
              <a:rPr lang="en-US" dirty="0">
                <a:latin typeface="Avenir Next LT Pro" panose="020B0504020202020204" pitchFamily="34" charset="0"/>
              </a:rPr>
              <a:t>Steering Committee charters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EE74AFB-96D1-4B1F-88D1-8BD93EE6CAE8}"/>
              </a:ext>
            </a:extLst>
          </p:cNvPr>
          <p:cNvSpPr/>
          <p:nvPr/>
        </p:nvSpPr>
        <p:spPr>
          <a:xfrm>
            <a:off x="2940001" y="4307317"/>
            <a:ext cx="2103120" cy="21031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F76EE39-642C-4750-88C4-3A20B93020A8}"/>
              </a:ext>
            </a:extLst>
          </p:cNvPr>
          <p:cNvSpPr/>
          <p:nvPr/>
        </p:nvSpPr>
        <p:spPr>
          <a:xfrm>
            <a:off x="7319672" y="4186815"/>
            <a:ext cx="2103120" cy="210312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9504D2A8-15BE-4E62-B400-297852990F04}"/>
              </a:ext>
            </a:extLst>
          </p:cNvPr>
          <p:cNvSpPr txBox="1">
            <a:spLocks/>
          </p:cNvSpPr>
          <p:nvPr/>
        </p:nvSpPr>
        <p:spPr>
          <a:xfrm>
            <a:off x="2531854" y="5022158"/>
            <a:ext cx="2919413" cy="58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Meeting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Procedures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F10CED06-EAF3-4B37-9D35-39B5C62BA04B}"/>
              </a:ext>
            </a:extLst>
          </p:cNvPr>
          <p:cNvSpPr txBox="1">
            <a:spLocks/>
          </p:cNvSpPr>
          <p:nvPr/>
        </p:nvSpPr>
        <p:spPr>
          <a:xfrm>
            <a:off x="6911526" y="4946608"/>
            <a:ext cx="2919413" cy="58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 dirty="0">
                <a:solidFill>
                  <a:schemeClr val="bg1"/>
                </a:solidFill>
              </a:rPr>
              <a:t>Miscellaneous</a:t>
            </a:r>
          </a:p>
        </p:txBody>
      </p:sp>
    </p:spTree>
    <p:extLst>
      <p:ext uri="{BB962C8B-B14F-4D97-AF65-F5344CB8AC3E}">
        <p14:creationId xmlns:p14="http://schemas.microsoft.com/office/powerpoint/2010/main" val="3193967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41F9-7D13-4D21-A010-46E29F1F6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 LT Pro" panose="020B0504020202020204" pitchFamily="34" charset="0"/>
              </a:rPr>
              <a:t>Membership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5D1D1-96A1-4337-B9F3-EBD1C6327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Requirements by California Air Resources Board (CARB)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Majority community residents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Live, work or own a businesses within community of focus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Representation from workers/managers from local businesses</a:t>
            </a:r>
          </a:p>
          <a:p>
            <a:pPr marL="201168" lvl="1" indent="0">
              <a:buNone/>
            </a:pPr>
            <a:endParaRPr lang="en-US" sz="2000" dirty="0"/>
          </a:p>
          <a:p>
            <a:pPr marL="0">
              <a:buNone/>
            </a:pPr>
            <a:r>
              <a:rPr lang="en-US" sz="2200" b="1" dirty="0"/>
              <a:t>Other Common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Selection and Replacement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Roles and Positions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5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E01CCBC3-476F-DA4C-A883-93E600ECA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120900"/>
            <a:ext cx="4992969" cy="37481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Logistics &amp; Notification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Location and time of meetings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Release of Materials</a:t>
            </a:r>
          </a:p>
          <a:p>
            <a:pPr marL="0" indent="0">
              <a:buNone/>
            </a:pPr>
            <a:r>
              <a:rPr lang="en-US" b="1" dirty="0"/>
              <a:t>Decision-Making Process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Quorum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Consensus vs Robert’s Rule of Order</a:t>
            </a:r>
          </a:p>
          <a:p>
            <a:pPr marL="0" indent="0">
              <a:buNone/>
            </a:pPr>
            <a:r>
              <a:rPr lang="en-US" b="1" dirty="0"/>
              <a:t>Code of Conduct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Signed Participation Agreement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204F3F-D196-428C-AE74-238938FD8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 LT Pro" panose="020B0504020202020204" pitchFamily="34" charset="0"/>
              </a:rPr>
              <a:t>Meeting Procedures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F8E68C60-8970-41A5-AF09-4192C0196B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1980" y="1736249"/>
            <a:ext cx="4132739" cy="4132739"/>
          </a:xfrm>
        </p:spPr>
      </p:pic>
    </p:spTree>
    <p:extLst>
      <p:ext uri="{BB962C8B-B14F-4D97-AF65-F5344CB8AC3E}">
        <p14:creationId xmlns:p14="http://schemas.microsoft.com/office/powerpoint/2010/main" val="39020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947A6C0-4C30-2F45-B4E5-158EA148C1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571977"/>
              </p:ext>
            </p:extLst>
          </p:nvPr>
        </p:nvGraphicFramePr>
        <p:xfrm>
          <a:off x="789710" y="1644073"/>
          <a:ext cx="10806545" cy="481841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13875">
                  <a:extLst>
                    <a:ext uri="{9D8B030D-6E8A-4147-A177-3AD203B41FA5}">
                      <a16:colId xmlns:a16="http://schemas.microsoft.com/office/drawing/2014/main" val="3806891323"/>
                    </a:ext>
                  </a:extLst>
                </a:gridCol>
                <a:gridCol w="2225615">
                  <a:extLst>
                    <a:ext uri="{9D8B030D-6E8A-4147-A177-3AD203B41FA5}">
                      <a16:colId xmlns:a16="http://schemas.microsoft.com/office/drawing/2014/main" val="2735970128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321077816"/>
                    </a:ext>
                  </a:extLst>
                </a:gridCol>
                <a:gridCol w="2129172">
                  <a:extLst>
                    <a:ext uri="{9D8B030D-6E8A-4147-A177-3AD203B41FA5}">
                      <a16:colId xmlns:a16="http://schemas.microsoft.com/office/drawing/2014/main" val="2171277595"/>
                    </a:ext>
                  </a:extLst>
                </a:gridCol>
                <a:gridCol w="2124451">
                  <a:extLst>
                    <a:ext uri="{9D8B030D-6E8A-4147-A177-3AD203B41FA5}">
                      <a16:colId xmlns:a16="http://schemas.microsoft.com/office/drawing/2014/main" val="569116242"/>
                    </a:ext>
                  </a:extLst>
                </a:gridCol>
              </a:tblGrid>
              <a:tr h="651551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West Oakland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Sacramento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East Los Angeles-Commerce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Imperial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4067"/>
                  </a:ext>
                </a:extLst>
              </a:tr>
              <a:tr h="100841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Membership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Co-Leadership Model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Participation Requirements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Chair and Vice Chair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Alternates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Selection Process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Attendance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Selection Process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Co-Chairs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Selection and Resignation Process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Term Limits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144560"/>
                  </a:ext>
                </a:extLst>
              </a:tr>
              <a:tr h="10084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Meeting Procedures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Deliberation &amp; Consensus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Subcommittees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Consensus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Notetaking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Accessibility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Notetaking and Facilitation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Quorum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Robert’s Rule of Order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Subcommittees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7803828"/>
                  </a:ext>
                </a:extLst>
              </a:tr>
              <a:tr h="10084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Miscellaneous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Professional</a:t>
                      </a:r>
                      <a:r>
                        <a:rPr lang="en-US" sz="16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Facilitator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Code of Conduct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Website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Progress Reports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Advisors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8943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24CE8BE5-EAF0-6845-ACA0-E500306A1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 LT Pro" panose="020B0504020202020204" pitchFamily="34" charset="0"/>
                <a:sym typeface="Bodoni SvtyTwo ITC TT-Book"/>
              </a:rPr>
              <a:t>High-level Comparison</a:t>
            </a:r>
          </a:p>
        </p:txBody>
      </p:sp>
    </p:spTree>
    <p:extLst>
      <p:ext uri="{BB962C8B-B14F-4D97-AF65-F5344CB8AC3E}">
        <p14:creationId xmlns:p14="http://schemas.microsoft.com/office/powerpoint/2010/main" val="1939238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74" t="-3233" r="6360" b="5459"/>
          <a:stretch/>
        </p:blipFill>
        <p:spPr>
          <a:xfrm>
            <a:off x="5654414" y="529558"/>
            <a:ext cx="6035562" cy="5560759"/>
          </a:xfr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69AA2-97D6-4693-9E8A-BEBB49A5C6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1313" indent="-341313"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dirty="0"/>
              <a:t>Create a </a:t>
            </a:r>
            <a:r>
              <a:rPr lang="en-US" sz="2000" b="1" dirty="0"/>
              <a:t>Working Group </a:t>
            </a:r>
            <a:r>
              <a:rPr lang="en-US" sz="2000" dirty="0"/>
              <a:t>comprised of diverse Community Steering Committee Members to propose elements and update the Portside Steering Committee Charter. </a:t>
            </a:r>
          </a:p>
          <a:p>
            <a:pPr marL="341313" indent="-341313"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dirty="0"/>
              <a:t>Presentation of recommendations at December Steering Committee Meeting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F7C633-6FA1-4FBC-8E61-54FEB458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recommendation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654414" y="529558"/>
            <a:ext cx="6035562" cy="5560759"/>
          </a:xfrm>
          <a:prstGeom prst="ellipse">
            <a:avLst/>
          </a:prstGeom>
          <a:solidFill>
            <a:schemeClr val="accent6">
              <a:lumMod val="75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023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rights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3_Win32_AS_v2" id="{CF4846AB-E769-4F64-85D9-28E4AEB533C2}" vid="{4425D9ED-C4EC-465B-AB7E-72A929978A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F4328E-77DF-41E8-952F-124AE19F1F7C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2FE978-FCBC-4C90-A410-B547AA706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7FA506-1E93-4CA4-B270-1F08FD18C3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Light sales pitch presentation</Template>
  <TotalTime>0</TotalTime>
  <Words>249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Avenir Next LT Pro</vt:lpstr>
      <vt:lpstr>Calibri</vt:lpstr>
      <vt:lpstr>Consolas</vt:lpstr>
      <vt:lpstr>Courier New</vt:lpstr>
      <vt:lpstr>Verdana</vt:lpstr>
      <vt:lpstr>RetrospectVTI</vt:lpstr>
      <vt:lpstr>CHARTER UPDATE DISCUSSION #1</vt:lpstr>
      <vt:lpstr>WHAT IS A CHARTER?</vt:lpstr>
      <vt:lpstr>Common elements in  Steering Committee charters</vt:lpstr>
      <vt:lpstr>Common elements in  Steering Committee charters</vt:lpstr>
      <vt:lpstr>Common elements in  Steering Committee charters</vt:lpstr>
      <vt:lpstr>Membership</vt:lpstr>
      <vt:lpstr>Meeting Procedures</vt:lpstr>
      <vt:lpstr>High-level Comparison</vt:lpstr>
      <vt:lpstr>recommendation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2019-11-15T20:34:33Z</dcterms:created>
  <dcterms:modified xsi:type="dcterms:W3CDTF">2019-11-18T20:19:36Z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