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949" r:id="rId2"/>
    <p:sldId id="4421" r:id="rId3"/>
    <p:sldId id="322" r:id="rId4"/>
    <p:sldId id="4427" r:id="rId5"/>
    <p:sldId id="4426" r:id="rId6"/>
    <p:sldId id="324" r:id="rId7"/>
    <p:sldId id="4425" r:id="rId8"/>
    <p:sldId id="4428" r:id="rId9"/>
    <p:sldId id="4424" r:id="rId10"/>
    <p:sldId id="442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97084-3508-4B7A-B972-E8D4EB0E72A3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A0E8C-6B53-4FF1-8EE2-331F5D76F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402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74AF36-109C-440D-9CC9-7044C87F69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794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74AF36-109C-440D-9CC9-7044C87F69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7224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EAA2-BA38-47DE-884F-240A4259A4D2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5A403EE-C4C6-444E-87C5-C19251F103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95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EAA2-BA38-47DE-884F-240A4259A4D2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03EE-C4C6-444E-87C5-C19251F1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37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EAA2-BA38-47DE-884F-240A4259A4D2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03EE-C4C6-444E-87C5-C19251F1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EAA2-BA38-47DE-884F-240A4259A4D2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03EE-C4C6-444E-87C5-C19251F1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72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EAA2-BA38-47DE-884F-240A4259A4D2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03EE-C4C6-444E-87C5-C19251F1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4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EAA2-BA38-47DE-884F-240A4259A4D2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03EE-C4C6-444E-87C5-C19251F1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233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EAA2-BA38-47DE-884F-240A4259A4D2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03EE-C4C6-444E-87C5-C19251F1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280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EAA2-BA38-47DE-884F-240A4259A4D2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03EE-C4C6-444E-87C5-C19251F1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EAA2-BA38-47DE-884F-240A4259A4D2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03EE-C4C6-444E-87C5-C19251F1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99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EAA2-BA38-47DE-884F-240A4259A4D2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03EE-C4C6-444E-87C5-C19251F1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2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BEAA2-BA38-47DE-884F-240A4259A4D2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03EE-C4C6-444E-87C5-C19251F1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81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BEAA2-BA38-47DE-884F-240A4259A4D2}" type="datetimeFigureOut">
              <a:rPr lang="en-US" smtClean="0"/>
              <a:t>3/2/2023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403EE-C4C6-444E-87C5-C19251F103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12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240699" y="1639025"/>
            <a:ext cx="10690950" cy="1367918"/>
          </a:xfrm>
        </p:spPr>
        <p:txBody>
          <a:bodyPr anchor="ctr">
            <a:noAutofit/>
          </a:bodyPr>
          <a:lstStyle/>
          <a:p>
            <a:pPr marL="914400" indent="-914400" algn="l">
              <a:lnSpc>
                <a:spcPct val="100000"/>
              </a:lnSpc>
            </a:pPr>
            <a:r>
              <a:rPr lang="en-US" sz="4000" b="1" dirty="0">
                <a:solidFill>
                  <a:srgbClr val="175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Discussion and Vote: Proposed Updates to Portside CSC Charter</a:t>
            </a:r>
            <a:endParaRPr lang="en-US" sz="4800" b="1" dirty="0">
              <a:solidFill>
                <a:srgbClr val="175CA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240699" y="2917825"/>
            <a:ext cx="10534892" cy="2205086"/>
          </a:xfrm>
          <a:prstGeom prst="rect">
            <a:avLst/>
          </a:prstGeom>
          <a:solidFill>
            <a:srgbClr val="145DA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III.	Discusión y voto: 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Cambios propuestas para la Acta Constitutiva del Comité Directivo de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Portside</a:t>
            </a:r>
            <a:endParaRPr kumimoji="0" lang="es-E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1240699" y="4877306"/>
            <a:ext cx="5662377" cy="1367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2800" b="1" i="0" u="none" strike="noStrike" kern="1200" cap="none" spc="0" normalizeH="0" baseline="0" noProof="0" dirty="0">
              <a:ln>
                <a:noFill/>
              </a:ln>
              <a:solidFill>
                <a:srgbClr val="145DA2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2800" b="1" i="0" u="none" strike="noStrike" kern="1200" cap="none" spc="0" normalizeH="0" baseline="0" noProof="0" dirty="0">
              <a:ln>
                <a:noFill/>
              </a:ln>
              <a:solidFill>
                <a:srgbClr val="145DA2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B7F088B2-AEE1-47FF-A9B3-E2581D3A1C50}"/>
              </a:ext>
            </a:extLst>
          </p:cNvPr>
          <p:cNvSpPr txBox="1">
            <a:spLocks/>
          </p:cNvSpPr>
          <p:nvPr/>
        </p:nvSpPr>
        <p:spPr>
          <a:xfrm>
            <a:off x="1240699" y="5033793"/>
            <a:ext cx="10345707" cy="1367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2800" b="1" i="0" u="none" strike="noStrike" kern="1200" cap="none" spc="0" normalizeH="0" baseline="0" noProof="0" dirty="0">
              <a:ln>
                <a:noFill/>
              </a:ln>
              <a:solidFill>
                <a:srgbClr val="145DA2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145DA2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Facilitation</a:t>
            </a:r>
            <a:r>
              <a:rPr kumimoji="0" lang="es-CL" sz="2800" b="1" i="0" u="none" strike="noStrike" kern="1200" cap="none" spc="0" normalizeH="0" baseline="0" noProof="0" dirty="0">
                <a:ln>
                  <a:noFill/>
                </a:ln>
                <a:solidFill>
                  <a:srgbClr val="145DA2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Team</a:t>
            </a:r>
          </a:p>
        </p:txBody>
      </p:sp>
    </p:spTree>
    <p:extLst>
      <p:ext uri="{BB962C8B-B14F-4D97-AF65-F5344CB8AC3E}">
        <p14:creationId xmlns:p14="http://schemas.microsoft.com/office/powerpoint/2010/main" val="2854913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12237" y="2796989"/>
            <a:ext cx="5602939" cy="1264024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175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&amp; Vote</a:t>
            </a: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5979459" y="0"/>
            <a:ext cx="6212541" cy="1264025"/>
          </a:xfrm>
          <a:prstGeom prst="rect">
            <a:avLst/>
          </a:prstGeom>
          <a:solidFill>
            <a:srgbClr val="145DA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69863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Content Placeholder 5"/>
          <p:cNvSpPr>
            <a:spLocks noGrp="1"/>
          </p:cNvSpPr>
          <p:nvPr>
            <p:ph sz="half" idx="1"/>
          </p:nvPr>
        </p:nvSpPr>
        <p:spPr>
          <a:xfrm>
            <a:off x="5979460" y="1264027"/>
            <a:ext cx="6212540" cy="5593973"/>
          </a:xfrm>
          <a:solidFill>
            <a:srgbClr val="175CA7"/>
          </a:solidFill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None/>
              <a:tabLst>
                <a:tab pos="469265" algn="l"/>
                <a:tab pos="469900" algn="l"/>
              </a:tabLst>
            </a:pPr>
            <a:endParaRPr lang="en-US" sz="2000" dirty="0">
              <a:solidFill>
                <a:srgbClr val="1B1B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romanUcPeriod"/>
              <a:tabLst>
                <a:tab pos="469265" algn="l"/>
                <a:tab pos="469900" algn="l"/>
              </a:tabLst>
            </a:pP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76AFCE40-8C8D-A2B4-68FE-3D4E6168B535}"/>
              </a:ext>
            </a:extLst>
          </p:cNvPr>
          <p:cNvSpPr txBox="1">
            <a:spLocks/>
          </p:cNvSpPr>
          <p:nvPr/>
        </p:nvSpPr>
        <p:spPr>
          <a:xfrm>
            <a:off x="5979458" y="2288881"/>
            <a:ext cx="6212540" cy="5593973"/>
          </a:xfrm>
          <a:prstGeom prst="rect">
            <a:avLst/>
          </a:prstGeom>
          <a:solidFill>
            <a:srgbClr val="175CA7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  <a:buNone/>
              <a:tabLst>
                <a:tab pos="469265" algn="l"/>
                <a:tab pos="469900" algn="l"/>
              </a:tabLst>
              <a:defRPr/>
            </a:pPr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4">
            <a:extLst>
              <a:ext uri="{FF2B5EF4-FFF2-40B4-BE49-F238E27FC236}">
                <a16:creationId xmlns:a16="http://schemas.microsoft.com/office/drawing/2014/main" id="{31C05240-4377-5311-946A-F6720C75F52D}"/>
              </a:ext>
            </a:extLst>
          </p:cNvPr>
          <p:cNvSpPr txBox="1">
            <a:spLocks/>
          </p:cNvSpPr>
          <p:nvPr/>
        </p:nvSpPr>
        <p:spPr>
          <a:xfrm>
            <a:off x="5979459" y="2796987"/>
            <a:ext cx="6212541" cy="1264025"/>
          </a:xfrm>
          <a:prstGeom prst="rect">
            <a:avLst/>
          </a:prstGeom>
          <a:solidFill>
            <a:srgbClr val="145DA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69863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Discusión y Voto  </a:t>
            </a:r>
          </a:p>
        </p:txBody>
      </p:sp>
    </p:spTree>
    <p:extLst>
      <p:ext uri="{BB962C8B-B14F-4D97-AF65-F5344CB8AC3E}">
        <p14:creationId xmlns:p14="http://schemas.microsoft.com/office/powerpoint/2010/main" val="4017006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6517" y="1"/>
            <a:ext cx="5602939" cy="126402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175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90586" y="1264025"/>
            <a:ext cx="5888871" cy="559397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tabLst>
                <a:tab pos="469265" algn="l"/>
                <a:tab pos="469900" algn="l"/>
              </a:tabLst>
            </a:pPr>
            <a:r>
              <a:rPr lang="en-US" sz="2400" b="1" dirty="0">
                <a:solidFill>
                  <a:srgbClr val="175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 2018: </a:t>
            </a:r>
            <a:r>
              <a:rPr lang="en-US" sz="2400" dirty="0">
                <a:solidFill>
                  <a:srgbClr val="175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 Portside CSC Charter established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tabLst>
                <a:tab pos="469265" algn="l"/>
                <a:tab pos="469900" algn="l"/>
              </a:tabLst>
            </a:pPr>
            <a:r>
              <a:rPr lang="en-US" sz="2400" b="1" dirty="0">
                <a:solidFill>
                  <a:srgbClr val="175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 2019: </a:t>
            </a:r>
            <a:r>
              <a:rPr lang="en-US" sz="2400" dirty="0">
                <a:solidFill>
                  <a:srgbClr val="175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Portside CSC discussion on Charter Update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tabLst>
                <a:tab pos="469265" algn="l"/>
                <a:tab pos="469900" algn="l"/>
              </a:tabLst>
            </a:pPr>
            <a:r>
              <a:rPr lang="en-US" sz="2400" b="1" dirty="0">
                <a:solidFill>
                  <a:srgbClr val="175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Nov. 2019 – Mar. 2020</a:t>
            </a:r>
            <a:r>
              <a:rPr lang="en-US" sz="2400" dirty="0">
                <a:solidFill>
                  <a:srgbClr val="175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Charter Working Group formed and met three times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tabLst>
                <a:tab pos="469265" algn="l"/>
                <a:tab pos="469900" algn="l"/>
              </a:tabLst>
            </a:pPr>
            <a:r>
              <a:rPr lang="en-US" sz="2400" b="1" dirty="0">
                <a:solidFill>
                  <a:srgbClr val="175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- May 2020: </a:t>
            </a:r>
            <a:r>
              <a:rPr lang="en-US" sz="2400" dirty="0">
                <a:solidFill>
                  <a:srgbClr val="175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Portside CSC Charter presented and approved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tabLst>
                <a:tab pos="469265" algn="l"/>
                <a:tab pos="469900" algn="l"/>
              </a:tabLst>
            </a:pPr>
            <a:r>
              <a:rPr lang="en-US" sz="2400" b="1" dirty="0">
                <a:solidFill>
                  <a:srgbClr val="175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2020: </a:t>
            </a:r>
            <a:r>
              <a:rPr lang="en-US" sz="2400" dirty="0">
                <a:solidFill>
                  <a:srgbClr val="175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Portside CSC Charter amendments presented and approved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tabLst>
                <a:tab pos="469265" algn="l"/>
                <a:tab pos="469900" algn="l"/>
              </a:tabLst>
            </a:pPr>
            <a:r>
              <a:rPr lang="en-US" sz="1800" dirty="0">
                <a:solidFill>
                  <a:srgbClr val="175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member Stipend Protocol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tabLst>
                <a:tab pos="469265" algn="l"/>
                <a:tab pos="469900" algn="l"/>
              </a:tabLst>
            </a:pPr>
            <a:r>
              <a:rPr lang="en-US" sz="1800" dirty="0">
                <a:solidFill>
                  <a:srgbClr val="175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Letter Voting Protocol</a:t>
            </a:r>
          </a:p>
          <a:p>
            <a:pPr marL="0" indent="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None/>
              <a:tabLst>
                <a:tab pos="469265" algn="l"/>
                <a:tab pos="469900" algn="l"/>
              </a:tabLst>
            </a:pPr>
            <a:r>
              <a:rPr lang="en-US" sz="2400" b="1" dirty="0">
                <a:solidFill>
                  <a:srgbClr val="175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2023: </a:t>
            </a:r>
            <a:r>
              <a:rPr lang="en-US" sz="2400" dirty="0">
                <a:solidFill>
                  <a:srgbClr val="175C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Portside CSC discussion on updates and clarifications needed in Charter </a:t>
            </a:r>
            <a:endParaRPr lang="en-US" sz="2400" b="1" dirty="0">
              <a:solidFill>
                <a:srgbClr val="175CA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romanUcPeriod"/>
              <a:tabLst>
                <a:tab pos="469265" algn="l"/>
                <a:tab pos="469900" algn="l"/>
              </a:tabLst>
            </a:pPr>
            <a:endParaRPr lang="en-US" sz="1900" dirty="0">
              <a:solidFill>
                <a:srgbClr val="175CA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5979456" y="0"/>
            <a:ext cx="6212541" cy="1264025"/>
          </a:xfrm>
          <a:prstGeom prst="rect">
            <a:avLst/>
          </a:prstGeom>
          <a:solidFill>
            <a:srgbClr val="145DA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69863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Antecedentes</a:t>
            </a:r>
            <a:endParaRPr kumimoji="0" lang="es-CL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9" name="Content Placeholder 5"/>
          <p:cNvSpPr>
            <a:spLocks noGrp="1"/>
          </p:cNvSpPr>
          <p:nvPr>
            <p:ph sz="half" idx="1"/>
          </p:nvPr>
        </p:nvSpPr>
        <p:spPr>
          <a:xfrm>
            <a:off x="5979460" y="1264027"/>
            <a:ext cx="6212540" cy="5593973"/>
          </a:xfrm>
          <a:solidFill>
            <a:srgbClr val="175CA7"/>
          </a:solidFill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None/>
              <a:tabLst>
                <a:tab pos="469265" algn="l"/>
                <a:tab pos="469900" algn="l"/>
              </a:tabLst>
            </a:pPr>
            <a:r>
              <a:rPr lang="es-E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Nov. de 2018: 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estableció el borrador de la Acta del Comité Directivo de </a:t>
            </a:r>
            <a:r>
              <a:rPr lang="es-E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Portside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None/>
              <a:tabLst>
                <a:tab pos="469265" algn="l"/>
                <a:tab pos="469900" algn="l"/>
              </a:tabLst>
            </a:pPr>
            <a:r>
              <a:rPr lang="es-E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Nov. de 2019: 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Discusión del Comité Directivo de </a:t>
            </a:r>
            <a:r>
              <a:rPr lang="es-E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Portside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sobre la actualización de la Acta</a:t>
            </a:r>
          </a:p>
          <a:p>
            <a:pPr marL="0" indent="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None/>
              <a:tabLst>
                <a:tab pos="469265" algn="l"/>
                <a:tab pos="469900" algn="l"/>
              </a:tabLst>
            </a:pPr>
            <a:r>
              <a:rPr lang="es-E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Nov. 2019 - Mar. 2020: 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formó el Grupo de Trabajo sobre la Acta y se reunió tres veces</a:t>
            </a:r>
          </a:p>
          <a:p>
            <a:pPr marL="0" indent="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None/>
              <a:tabLst>
                <a:tab pos="469265" algn="l"/>
                <a:tab pos="469900" algn="l"/>
              </a:tabLst>
            </a:pPr>
            <a:r>
              <a:rPr lang="es-E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Abril - mayo de 2020: 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  <a:r>
              <a:rPr lang="es-E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resentó y aprobó la nueva Acta del CSC de </a:t>
            </a:r>
            <a:r>
              <a:rPr lang="es-E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Portside</a:t>
            </a:r>
            <a:endParaRPr lang="es-E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None/>
              <a:tabLst>
                <a:tab pos="469265" algn="l"/>
                <a:tab pos="469900" algn="l"/>
              </a:tabLst>
            </a:pPr>
            <a:r>
              <a:rPr lang="es-E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Octubre de 2020: 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presentó y aprobó cambios a la Acta del Comité Directivo 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tabLst>
                <a:tab pos="469265" algn="l"/>
                <a:tab pos="469900" algn="l"/>
              </a:tabLst>
            </a:pPr>
            <a:r>
              <a:rPr lang="es-E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Protocolo de estipendio para miembros de la comunidad</a:t>
            </a:r>
          </a:p>
          <a:p>
            <a:pPr lvl="1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tabLst>
                <a:tab pos="469265" algn="l"/>
                <a:tab pos="469900" algn="l"/>
              </a:tabLst>
            </a:pPr>
            <a:r>
              <a:rPr lang="es-E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Protocolo de votación para cartas</a:t>
            </a:r>
          </a:p>
          <a:p>
            <a:pPr marL="0" indent="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None/>
              <a:tabLst>
                <a:tab pos="469265" algn="l"/>
                <a:tab pos="469900" algn="l"/>
              </a:tabLst>
            </a:pPr>
            <a:r>
              <a:rPr lang="es-E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Enero de 2023: </a:t>
            </a:r>
            <a:r>
              <a:rPr lang="es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Discusión del Comité sobre cambios y clarificaciones para la Acta </a:t>
            </a:r>
          </a:p>
          <a:p>
            <a:pPr marL="457200" lvl="1" indent="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None/>
              <a:tabLst>
                <a:tab pos="469265" algn="l"/>
                <a:tab pos="469900" algn="l"/>
              </a:tabLst>
            </a:pPr>
            <a:endParaRPr lang="es-ES" sz="2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628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5665" y="20783"/>
            <a:ext cx="5181600" cy="1264024"/>
          </a:xfrm>
        </p:spPr>
        <p:txBody>
          <a:bodyPr/>
          <a:lstStyle/>
          <a:p>
            <a:r>
              <a:rPr lang="en-US" b="1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Charter Sections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74811" y="1264025"/>
            <a:ext cx="5605204" cy="5593973"/>
          </a:xfrm>
        </p:spPr>
        <p:txBody>
          <a:bodyPr>
            <a:normAutofit/>
          </a:bodyPr>
          <a:lstStyle/>
          <a:p>
            <a:pPr marL="571500" indent="-571500">
              <a:spcAft>
                <a:spcPts val="1200"/>
              </a:spcAft>
              <a:buFont typeface="+mj-lt"/>
              <a:buAutoNum type="romanUcPeriod"/>
            </a:pPr>
            <a:r>
              <a:rPr lang="en-US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 </a:t>
            </a:r>
          </a:p>
          <a:p>
            <a:pPr marL="571500" indent="-571500">
              <a:spcAft>
                <a:spcPts val="1200"/>
              </a:spcAft>
              <a:buFont typeface="+mj-lt"/>
              <a:buAutoNum type="romanUcPeriod"/>
            </a:pPr>
            <a:r>
              <a:rPr lang="en-US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Steering Committee Objectives -</a:t>
            </a:r>
          </a:p>
          <a:p>
            <a:pPr marL="571500" indent="-571500">
              <a:spcAft>
                <a:spcPts val="1200"/>
              </a:spcAft>
              <a:buFont typeface="+mj-lt"/>
              <a:buAutoNum type="romanUcPeriod"/>
            </a:pPr>
            <a:r>
              <a:rPr lang="en-US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Steering Committee Membership</a:t>
            </a:r>
          </a:p>
          <a:p>
            <a:pPr marL="571500" indent="-571500">
              <a:spcAft>
                <a:spcPts val="1200"/>
              </a:spcAft>
              <a:buFont typeface="+mj-lt"/>
              <a:buAutoNum type="romanUcPeriod"/>
            </a:pPr>
            <a:r>
              <a:rPr lang="en-US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Steering Committee Meetings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979459" y="1264026"/>
            <a:ext cx="6212541" cy="5593974"/>
          </a:xfrm>
          <a:solidFill>
            <a:srgbClr val="175CA7"/>
          </a:solidFill>
        </p:spPr>
        <p:txBody>
          <a:bodyPr>
            <a:normAutofit/>
          </a:bodyPr>
          <a:lstStyle/>
          <a:p>
            <a:pPr marL="688975" indent="-571500">
              <a:spcAft>
                <a:spcPts val="1200"/>
              </a:spcAft>
              <a:buFont typeface="+mj-lt"/>
              <a:buAutoNum type="romanUcPeriod"/>
            </a:pPr>
            <a:r>
              <a:rPr lang="es-4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Antecedentes </a:t>
            </a:r>
          </a:p>
          <a:p>
            <a:pPr marL="688975" indent="-571500">
              <a:spcAft>
                <a:spcPts val="1200"/>
              </a:spcAft>
              <a:buFont typeface="+mj-lt"/>
              <a:buAutoNum type="romanUcPeriod"/>
            </a:pPr>
            <a:r>
              <a:rPr lang="es-4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del Comité Directivo</a:t>
            </a:r>
          </a:p>
          <a:p>
            <a:pPr marL="688975" indent="-571500">
              <a:spcAft>
                <a:spcPts val="1200"/>
              </a:spcAft>
              <a:buFont typeface="+mj-lt"/>
              <a:buAutoNum type="romanUcPeriod"/>
            </a:pPr>
            <a:r>
              <a:rPr lang="es-4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Miembros del Comité Directivo</a:t>
            </a:r>
          </a:p>
          <a:p>
            <a:pPr marL="688975" indent="-571500">
              <a:spcAft>
                <a:spcPts val="1200"/>
              </a:spcAft>
              <a:buFont typeface="+mj-lt"/>
              <a:buAutoNum type="romanUcPeriod"/>
            </a:pP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Reuniones Del Comité Directivo</a:t>
            </a:r>
            <a:endParaRPr lang="es-41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5979459" y="0"/>
            <a:ext cx="6212541" cy="1264025"/>
          </a:xfrm>
          <a:prstGeom prst="rect">
            <a:avLst/>
          </a:prstGeom>
          <a:solidFill>
            <a:srgbClr val="145DA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69863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Secciones de la Acta</a:t>
            </a:r>
          </a:p>
        </p:txBody>
      </p:sp>
    </p:spTree>
    <p:extLst>
      <p:ext uri="{BB962C8B-B14F-4D97-AF65-F5344CB8AC3E}">
        <p14:creationId xmlns:p14="http://schemas.microsoft.com/office/powerpoint/2010/main" val="236221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5665" y="20783"/>
            <a:ext cx="5181600" cy="1264024"/>
          </a:xfrm>
        </p:spPr>
        <p:txBody>
          <a:bodyPr/>
          <a:lstStyle/>
          <a:p>
            <a:r>
              <a:rPr lang="en-US" b="1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Charter Sections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74811" y="1264025"/>
            <a:ext cx="5605204" cy="5593973"/>
          </a:xfrm>
        </p:spPr>
        <p:txBody>
          <a:bodyPr>
            <a:normAutofit/>
          </a:bodyPr>
          <a:lstStyle/>
          <a:p>
            <a:pPr marL="571500" indent="-571500">
              <a:spcAft>
                <a:spcPts val="1200"/>
              </a:spcAft>
              <a:buFont typeface="+mj-lt"/>
              <a:buAutoNum type="romanUcPeriod"/>
            </a:pPr>
            <a:r>
              <a:rPr lang="en-US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 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minor language cleanup</a:t>
            </a:r>
          </a:p>
          <a:p>
            <a:pPr marL="571500" indent="-571500">
              <a:spcAft>
                <a:spcPts val="1200"/>
              </a:spcAft>
              <a:buFont typeface="+mj-lt"/>
              <a:buAutoNum type="romanUcPeriod"/>
            </a:pPr>
            <a:r>
              <a:rPr lang="en-US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Steering Committee Objectives </a:t>
            </a: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updated to reflect CERP approval and implementation stage</a:t>
            </a:r>
          </a:p>
          <a:p>
            <a:pPr marL="571500" indent="-571500">
              <a:spcAft>
                <a:spcPts val="1200"/>
              </a:spcAft>
              <a:buFont typeface="+mj-lt"/>
              <a:buAutoNum type="romanUcPeriod"/>
            </a:pPr>
            <a:r>
              <a:rPr lang="en-US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Steering Committee Membership</a:t>
            </a:r>
          </a:p>
          <a:p>
            <a:pPr marL="571500" indent="-571500">
              <a:spcAft>
                <a:spcPts val="1200"/>
              </a:spcAft>
              <a:buFont typeface="+mj-lt"/>
              <a:buAutoNum type="romanUcPeriod"/>
            </a:pPr>
            <a:r>
              <a:rPr lang="en-US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Steering Committee Meetings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979459" y="1264026"/>
            <a:ext cx="6212541" cy="5593974"/>
          </a:xfrm>
          <a:solidFill>
            <a:srgbClr val="175CA7"/>
          </a:solidFill>
        </p:spPr>
        <p:txBody>
          <a:bodyPr>
            <a:normAutofit/>
          </a:bodyPr>
          <a:lstStyle/>
          <a:p>
            <a:pPr marL="688975" indent="-571500">
              <a:spcAft>
                <a:spcPts val="1200"/>
              </a:spcAft>
              <a:buFont typeface="+mj-lt"/>
              <a:buAutoNum type="romanUcPeriod"/>
            </a:pPr>
            <a:r>
              <a:rPr lang="es-4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Antecedentes </a:t>
            </a:r>
            <a:r>
              <a:rPr lang="es-419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limpieza de lenguaje menor</a:t>
            </a:r>
          </a:p>
          <a:p>
            <a:pPr marL="688975" indent="-571500">
              <a:spcAft>
                <a:spcPts val="1200"/>
              </a:spcAft>
              <a:buFont typeface="+mj-lt"/>
              <a:buAutoNum type="romanUcPeriod"/>
            </a:pPr>
            <a:r>
              <a:rPr lang="es-4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del Comité Directivo </a:t>
            </a:r>
            <a:br>
              <a:rPr lang="es-4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actualizado para reflejar la aprobación del CERP y la etapa de implementación</a:t>
            </a:r>
            <a:endParaRPr lang="es-419" sz="2000" dirty="0">
              <a:solidFill>
                <a:schemeClr val="accent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8975" indent="-571500">
              <a:spcAft>
                <a:spcPts val="1200"/>
              </a:spcAft>
              <a:buFont typeface="+mj-lt"/>
              <a:buAutoNum type="romanUcPeriod"/>
            </a:pPr>
            <a:r>
              <a:rPr lang="es-419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Miembros del Comité Directivo</a:t>
            </a:r>
          </a:p>
          <a:p>
            <a:pPr marL="688975" indent="-571500">
              <a:spcAft>
                <a:spcPts val="1200"/>
              </a:spcAft>
              <a:buFont typeface="+mj-lt"/>
              <a:buAutoNum type="romanUcPeriod"/>
            </a:pP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Reuniones Del Comité Directivo</a:t>
            </a:r>
            <a:endParaRPr lang="es-41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5979459" y="0"/>
            <a:ext cx="6212541" cy="1264025"/>
          </a:xfrm>
          <a:prstGeom prst="rect">
            <a:avLst/>
          </a:prstGeom>
          <a:solidFill>
            <a:srgbClr val="145DA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69863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Secciones de la Acta</a:t>
            </a:r>
          </a:p>
        </p:txBody>
      </p:sp>
    </p:spTree>
    <p:extLst>
      <p:ext uri="{BB962C8B-B14F-4D97-AF65-F5344CB8AC3E}">
        <p14:creationId xmlns:p14="http://schemas.microsoft.com/office/powerpoint/2010/main" val="2388679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5665" y="20783"/>
            <a:ext cx="5181600" cy="1264024"/>
          </a:xfrm>
        </p:spPr>
        <p:txBody>
          <a:bodyPr/>
          <a:lstStyle/>
          <a:p>
            <a:r>
              <a:rPr lang="en-US" b="1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Membership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74811" y="1264025"/>
            <a:ext cx="5605204" cy="559397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lphaUcPeriod"/>
            </a:pPr>
            <a:r>
              <a:rPr lang="en-US" sz="2400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Criteria and Selection</a:t>
            </a:r>
          </a:p>
          <a:p>
            <a:pPr lvl="1"/>
            <a:r>
              <a:rPr lang="en-US" sz="2000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Majority community residents</a:t>
            </a:r>
          </a:p>
          <a:p>
            <a:pPr lvl="1"/>
            <a:r>
              <a:rPr lang="en-US" sz="2000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Others work or own business in area</a:t>
            </a:r>
          </a:p>
          <a:p>
            <a:pPr lvl="1"/>
            <a:r>
              <a:rPr lang="en-US" sz="2000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designate alternates</a:t>
            </a:r>
          </a:p>
          <a:p>
            <a:pPr marL="514350" indent="-514350">
              <a:spcAft>
                <a:spcPts val="1200"/>
              </a:spcAft>
              <a:buFont typeface="+mj-lt"/>
              <a:buAutoNum type="alphaUcPeriod"/>
            </a:pPr>
            <a:r>
              <a:rPr lang="en-US" sz="2400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Terms of Appointment</a:t>
            </a:r>
          </a:p>
          <a:p>
            <a:pPr lvl="1"/>
            <a:r>
              <a:rPr lang="en-US" sz="2000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years with option to extend additional year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additional year, preference will be given to new members who may wish to fill seat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Existing or renewing members may continue to serve until replacement is onboarded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APCD will track expirations/renewals, and conduct outreach to seek new members, as needed.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400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Stipend for community residents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979459" y="1264026"/>
            <a:ext cx="6212541" cy="5593974"/>
          </a:xfrm>
          <a:solidFill>
            <a:srgbClr val="175CA7"/>
          </a:solidFill>
        </p:spPr>
        <p:txBody>
          <a:bodyPr>
            <a:normAutofit fontScale="92500" lnSpcReduction="20000"/>
          </a:bodyPr>
          <a:lstStyle/>
          <a:p>
            <a:pPr marL="631825" indent="-514350">
              <a:spcAft>
                <a:spcPts val="1200"/>
              </a:spcAft>
              <a:buAutoNum type="alphaUcPeriod"/>
            </a:pPr>
            <a:r>
              <a:rPr lang="es-419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Criterios y selección </a:t>
            </a:r>
          </a:p>
          <a:p>
            <a:pPr marL="1031875" lvl="1" indent="-457200"/>
            <a:r>
              <a:rPr lang="es-419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Mayoría residentes de la comunidad</a:t>
            </a:r>
          </a:p>
          <a:p>
            <a:pPr marL="1031875" lvl="1" indent="-457200"/>
            <a:r>
              <a:rPr lang="es-419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Otros trabajan o son dueños de negocio en el área </a:t>
            </a:r>
          </a:p>
          <a:p>
            <a:pPr marL="1031875" lvl="1" indent="-457200"/>
            <a:r>
              <a:rPr lang="es-419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 designar suplentes</a:t>
            </a:r>
          </a:p>
          <a:p>
            <a:pPr marL="631825" indent="-514350">
              <a:spcAft>
                <a:spcPts val="1200"/>
              </a:spcAft>
              <a:buAutoNum type="alphaUcPeriod"/>
            </a:pPr>
            <a:r>
              <a:rPr lang="es-419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Duración del nombramiento </a:t>
            </a:r>
          </a:p>
          <a:p>
            <a:pPr marL="1031875" lvl="1" indent="-457200"/>
            <a:r>
              <a:rPr lang="es-419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años con la opción de extender</a:t>
            </a:r>
          </a:p>
          <a:p>
            <a:pPr marL="1031875" lvl="1" indent="-457200"/>
            <a:r>
              <a:rPr lang="es-E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Después de un año adicional, se dará preferencia a los nuevos miembros que deseen ocupar el puesto.</a:t>
            </a:r>
          </a:p>
          <a:p>
            <a:pPr marL="1031875" lvl="1" indent="-457200"/>
            <a:r>
              <a:rPr lang="es-E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miembros existentes o renovados pueden continuar sirviendo hasta que se incorpore el reemplazo</a:t>
            </a:r>
          </a:p>
          <a:p>
            <a:pPr marL="1031875" lvl="1" indent="-457200"/>
            <a:r>
              <a:rPr lang="es-E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APCD hará un seguimiento de los vencimientos/renovaciones y realizará actividades de divulgación para buscar nuevos miembros, según sea necesario.</a:t>
            </a:r>
            <a:endParaRPr lang="es-419" sz="2000" dirty="0">
              <a:solidFill>
                <a:schemeClr val="accent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1825" indent="-514350">
              <a:spcAft>
                <a:spcPts val="1200"/>
              </a:spcAft>
              <a:buAutoNum type="alphaUcPeriod"/>
            </a:pPr>
            <a:r>
              <a:rPr lang="es-419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Estipendio para residentes de la comunidad</a:t>
            </a: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5979459" y="0"/>
            <a:ext cx="6212541" cy="1264025"/>
          </a:xfrm>
          <a:prstGeom prst="rect">
            <a:avLst/>
          </a:prstGeom>
          <a:solidFill>
            <a:srgbClr val="145DA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69863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III. Membresía</a:t>
            </a:r>
          </a:p>
        </p:txBody>
      </p:sp>
    </p:spTree>
    <p:extLst>
      <p:ext uri="{BB962C8B-B14F-4D97-AF65-F5344CB8AC3E}">
        <p14:creationId xmlns:p14="http://schemas.microsoft.com/office/powerpoint/2010/main" val="399707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5665" y="20783"/>
            <a:ext cx="5181600" cy="1264024"/>
          </a:xfrm>
        </p:spPr>
        <p:txBody>
          <a:bodyPr/>
          <a:lstStyle/>
          <a:p>
            <a:r>
              <a:rPr lang="en-US" b="1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IV. Meetings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74811" y="1264025"/>
            <a:ext cx="5605204" cy="5593974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– C. Meeting Logistics, and	Decorum </a:t>
            </a:r>
            <a:r>
              <a:rPr lang="en-US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minor update to meeting	 information (time/location)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>
              <a:solidFill>
                <a:srgbClr val="145D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 Attendance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Steering Committee members who miss three consecutive meetings may be removed and replaced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notify APCD and facilitator for excused absences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>
              <a:solidFill>
                <a:srgbClr val="145D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 Quorum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 majority of voting members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bound by Brown Act requirements, but will follow intent and spirit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979459" y="1264026"/>
            <a:ext cx="6212541" cy="5593974"/>
          </a:xfrm>
          <a:solidFill>
            <a:srgbClr val="175CA7"/>
          </a:solidFill>
        </p:spPr>
        <p:txBody>
          <a:bodyPr>
            <a:normAutofit fontScale="92500" lnSpcReduction="10000"/>
          </a:bodyPr>
          <a:lstStyle/>
          <a:p>
            <a:pPr marL="117475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- D. Logística de las reuniones y </a:t>
            </a:r>
            <a:b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decoro </a:t>
            </a:r>
            <a:r>
              <a:rPr lang="es-ES" sz="22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actualización menor de la		 información de la reunión (hora/lugar)</a:t>
            </a:r>
          </a:p>
          <a:p>
            <a:pPr marL="117475" indent="0">
              <a:spcBef>
                <a:spcPts val="600"/>
              </a:spcBef>
              <a:spcAft>
                <a:spcPts val="600"/>
              </a:spcAft>
              <a:buNone/>
            </a:pPr>
            <a:endParaRPr lang="es-ES" sz="2200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7475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Asistencia </a:t>
            </a:r>
          </a:p>
          <a:p>
            <a:pPr marL="1031875" lvl="1" indent="-457200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miembros del Comité Directivo que falten a tres reuniones consecutivas pueden ser destituidos y reemplazados</a:t>
            </a:r>
          </a:p>
          <a:p>
            <a:pPr marL="1031875" lvl="1" indent="-457200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 notificar a APCD y al facilitador por ausencias justificadas</a:t>
            </a:r>
          </a:p>
          <a:p>
            <a:pPr marL="574675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s-ES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7475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 Quórum</a:t>
            </a:r>
          </a:p>
          <a:p>
            <a:pPr marL="1031875" lvl="1" indent="-457200">
              <a:spcBef>
                <a:spcPts val="600"/>
              </a:spcBef>
              <a:spcAft>
                <a:spcPts val="600"/>
              </a:spcAft>
            </a:pP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Mayoría simple de miembros votantes</a:t>
            </a:r>
          </a:p>
          <a:p>
            <a:pPr marL="1031875" lvl="1" indent="-457200">
              <a:spcBef>
                <a:spcPts val="600"/>
              </a:spcBef>
              <a:spcAft>
                <a:spcPts val="600"/>
              </a:spcAft>
            </a:pP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está sujeto a los requisitos de la Ley Brown, pero seguirá la intención y el espíritu</a:t>
            </a:r>
          </a:p>
          <a:p>
            <a:pPr marL="117475" indent="0">
              <a:spcBef>
                <a:spcPts val="600"/>
              </a:spcBef>
              <a:spcAft>
                <a:spcPts val="600"/>
              </a:spcAft>
              <a:buNone/>
            </a:pPr>
            <a:endParaRPr lang="es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5979458" y="0"/>
            <a:ext cx="6212541" cy="1264025"/>
          </a:xfrm>
          <a:prstGeom prst="rect">
            <a:avLst/>
          </a:prstGeom>
          <a:solidFill>
            <a:srgbClr val="145DA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69863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IV. Reuniones</a:t>
            </a:r>
          </a:p>
        </p:txBody>
      </p:sp>
    </p:spTree>
    <p:extLst>
      <p:ext uri="{BB962C8B-B14F-4D97-AF65-F5344CB8AC3E}">
        <p14:creationId xmlns:p14="http://schemas.microsoft.com/office/powerpoint/2010/main" val="662761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5665" y="20783"/>
            <a:ext cx="5181600" cy="1264024"/>
          </a:xfrm>
        </p:spPr>
        <p:txBody>
          <a:bodyPr/>
          <a:lstStyle/>
          <a:p>
            <a:r>
              <a:rPr lang="en-US" b="1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IV. Meetings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74811" y="1264025"/>
            <a:ext cx="5605204" cy="5593974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F. Voting 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Quorum required to take action on agenda item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Voting will adhere to Rosenberg's Rules of Orders: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 item presented and discussed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take action, motion must be made and seconded by voting members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Facilitator counts votes by hand (in-person) or roll call (Virtual or by request) using tracking sheet to post onto notes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more than one motion (“substitute motion”) is made and seconded, then facilitator will hold roll call vote in the order the motions were last made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substitute motion passes, original motion would be eliminated and not voted on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tie, Committee can direct facilitator to continue voting items to next meeting or conduct over email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979459" y="1264026"/>
            <a:ext cx="6212541" cy="5593973"/>
          </a:xfrm>
          <a:solidFill>
            <a:srgbClr val="175CA7"/>
          </a:solidFill>
        </p:spPr>
        <p:txBody>
          <a:bodyPr>
            <a:normAutofit fontScale="92500" lnSpcReduction="20000"/>
          </a:bodyPr>
          <a:lstStyle/>
          <a:p>
            <a:pPr marL="117475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F. </a:t>
            </a:r>
            <a:r>
              <a:rPr lang="es-ES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Procedimientos de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Votación</a:t>
            </a:r>
          </a:p>
          <a:p>
            <a:pPr marL="1031875" lvl="1" indent="-457200">
              <a:spcBef>
                <a:spcPts val="600"/>
              </a:spcBef>
              <a:spcAft>
                <a:spcPts val="600"/>
              </a:spcAft>
            </a:pP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requiere quórum para tomar una decisión sobre el tema de la agenda</a:t>
            </a:r>
          </a:p>
          <a:p>
            <a:pPr marL="1031875" lvl="1" indent="-457200">
              <a:spcBef>
                <a:spcPts val="600"/>
              </a:spcBef>
              <a:spcAft>
                <a:spcPts val="600"/>
              </a:spcAft>
            </a:pPr>
            <a:r>
              <a:rPr lang="es-ES" sz="20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votación se adherirá a las Reglas de Órdenes de Rosenberg </a:t>
            </a:r>
          </a:p>
          <a:p>
            <a:pPr marL="1489075" lvl="2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ES" sz="16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Punto del orden del día presentado y discutido</a:t>
            </a:r>
          </a:p>
          <a:p>
            <a:pPr marL="1489075" lvl="2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ES" sz="16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tomar acción, la moción debe ser hecha y secundada por miembros con derecho a voto.</a:t>
            </a:r>
          </a:p>
          <a:p>
            <a:pPr marL="1489075" lvl="2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ES" sz="16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facilitador cuenta los votos a mano (en persona) o pase lista (virtual o por solicitud) usando una hoja de seguimiento para publicar en las notas</a:t>
            </a:r>
          </a:p>
          <a:p>
            <a:pPr marL="1489075" lvl="2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ES" sz="16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se presenta y se secunda más de una moción ("moción de sustitución"), el facilitador realizará una votación nominal en el orden en que se presentaron las últimas mociones.</a:t>
            </a:r>
          </a:p>
          <a:p>
            <a:pPr marL="1489075" lvl="2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ES" sz="16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se aprueba la moción sustituta, la moción original sería eliminada y no votada</a:t>
            </a:r>
          </a:p>
          <a:p>
            <a:pPr marL="917575" lvl="1" indent="-342900">
              <a:spcBef>
                <a:spcPts val="600"/>
              </a:spcBef>
              <a:spcAft>
                <a:spcPts val="600"/>
              </a:spcAft>
            </a:pPr>
            <a:r>
              <a:rPr lang="es-ES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hay empate, el Comité puede indicar al facilitador que continúe votando elementos para la próxima reunión o realizarlo por correo electrónico</a:t>
            </a: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5979458" y="0"/>
            <a:ext cx="6212541" cy="1264025"/>
          </a:xfrm>
          <a:prstGeom prst="rect">
            <a:avLst/>
          </a:prstGeom>
          <a:solidFill>
            <a:srgbClr val="145DA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69863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IV. Reuniones</a:t>
            </a:r>
          </a:p>
        </p:txBody>
      </p:sp>
    </p:spTree>
    <p:extLst>
      <p:ext uri="{BB962C8B-B14F-4D97-AF65-F5344CB8AC3E}">
        <p14:creationId xmlns:p14="http://schemas.microsoft.com/office/powerpoint/2010/main" val="2459290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5665" y="20783"/>
            <a:ext cx="5181600" cy="1264024"/>
          </a:xfrm>
        </p:spPr>
        <p:txBody>
          <a:bodyPr/>
          <a:lstStyle/>
          <a:p>
            <a:r>
              <a:rPr lang="en-US" b="1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IV. Meetings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74811" y="1264025"/>
            <a:ext cx="5605204" cy="5593974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F. Voting </a:t>
            </a:r>
            <a:r>
              <a:rPr 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 voting is allowed for time sensitive items that may require a vote before the Steering Committee has an opportunity to meet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Committee may vote on time sensitive items after it was discussed at public meeting OR items that are raised between Steering Committee meetings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items that are presented at a meeting, only Steering Committee members present can participate in email vote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 votes must be included in corresponding month’s meeting notes and published online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979459" y="1264026"/>
            <a:ext cx="6212541" cy="5593973"/>
          </a:xfrm>
          <a:solidFill>
            <a:srgbClr val="175CA7"/>
          </a:solidFill>
        </p:spPr>
        <p:txBody>
          <a:bodyPr>
            <a:normAutofit lnSpcReduction="10000"/>
          </a:bodyPr>
          <a:lstStyle/>
          <a:p>
            <a:pPr marL="117475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F. </a:t>
            </a:r>
            <a:r>
              <a:rPr lang="es-ES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Procedimientos de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Votación</a:t>
            </a:r>
          </a:p>
          <a:p>
            <a:pPr marL="1031875" lvl="1" indent="-457200">
              <a:spcBef>
                <a:spcPts val="600"/>
              </a:spcBef>
              <a:spcAft>
                <a:spcPts val="600"/>
              </a:spcAft>
            </a:pPr>
            <a:r>
              <a:rPr lang="es-ES" sz="20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permite la votación por correo electrónico para temas sensibles al tiempo que pueden requerir una votación antes de que el Comité Directivo tenga la oportunidad de reunirse</a:t>
            </a:r>
          </a:p>
          <a:p>
            <a:pPr marL="1031875" lvl="1" indent="-457200">
              <a:spcBef>
                <a:spcPts val="600"/>
              </a:spcBef>
              <a:spcAft>
                <a:spcPts val="600"/>
              </a:spcAft>
            </a:pPr>
            <a:r>
              <a:rPr lang="es-ES" sz="20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comité puede votar sobre temas sensibles al tiempo después de que se discutieron en una reunión pública O sobre temas que se plantean entre las reuniones del Comité Directivo</a:t>
            </a:r>
          </a:p>
          <a:p>
            <a:pPr marL="1031875" lvl="1" indent="-457200">
              <a:spcBef>
                <a:spcPts val="600"/>
              </a:spcBef>
              <a:spcAft>
                <a:spcPts val="600"/>
              </a:spcAft>
            </a:pPr>
            <a:r>
              <a:rPr lang="es-ES" sz="20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los elementos que se presentan en una reunión, solo los miembros del Comité Directivo presentes pueden participar en la votación por correo electrónico</a:t>
            </a:r>
          </a:p>
          <a:p>
            <a:pPr marL="1031875" lvl="1" indent="-457200">
              <a:spcBef>
                <a:spcPts val="600"/>
              </a:spcBef>
              <a:spcAft>
                <a:spcPts val="600"/>
              </a:spcAft>
            </a:pPr>
            <a:r>
              <a:rPr lang="es-ES" sz="20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votos por correo electrónico deben incluirse en las notas de la reunión del mes correspondiente y publicarse en línea</a:t>
            </a:r>
            <a:endParaRPr lang="es-ES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5979458" y="0"/>
            <a:ext cx="6212541" cy="1264025"/>
          </a:xfrm>
          <a:prstGeom prst="rect">
            <a:avLst/>
          </a:prstGeom>
          <a:solidFill>
            <a:srgbClr val="145DA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69863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IV. Reuniones</a:t>
            </a:r>
          </a:p>
        </p:txBody>
      </p:sp>
    </p:spTree>
    <p:extLst>
      <p:ext uri="{BB962C8B-B14F-4D97-AF65-F5344CB8AC3E}">
        <p14:creationId xmlns:p14="http://schemas.microsoft.com/office/powerpoint/2010/main" val="292865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5665" y="20783"/>
            <a:ext cx="5181600" cy="1264024"/>
          </a:xfrm>
        </p:spPr>
        <p:txBody>
          <a:bodyPr/>
          <a:lstStyle/>
          <a:p>
            <a:r>
              <a:rPr lang="en-US" b="1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IV. Meetings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74811" y="1264025"/>
            <a:ext cx="5605204" cy="5593974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G. Approving Letters of Support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Proposed letters sent to Committee at least one week prior to next scheduled meeting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 standard voting procedures</a:t>
            </a:r>
            <a:r>
              <a:rPr lang="en-US" sz="2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both in-person meetings and email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Signed by Portside CSC (not individual members)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Approved letter submitted by AB 617 coordinator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Letters must have clear nexus with AB 617 objectives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H. Conflict Resolution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Charter Revisions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145D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J. Subcommittees/Working Groups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979459" y="1264026"/>
            <a:ext cx="6212541" cy="5593974"/>
          </a:xfrm>
          <a:solidFill>
            <a:srgbClr val="175CA7"/>
          </a:solidFill>
        </p:spPr>
        <p:txBody>
          <a:bodyPr>
            <a:normAutofit fontScale="92500" lnSpcReduction="20000"/>
          </a:bodyPr>
          <a:lstStyle/>
          <a:p>
            <a:pPr marL="117475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G. Aprobando letras de apoyo</a:t>
            </a:r>
          </a:p>
          <a:p>
            <a:pPr marL="1031875" lvl="1" indent="-457200">
              <a:spcBef>
                <a:spcPts val="600"/>
              </a:spcBef>
              <a:spcAft>
                <a:spcPts val="600"/>
              </a:spcAft>
            </a:pPr>
            <a:r>
              <a:rPr lang="es-E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Cartas propuestas enviadas al Comité al menos una semana antes de la próxima reunión programada</a:t>
            </a:r>
          </a:p>
          <a:p>
            <a:pPr marL="1031875" lvl="1" indent="-457200">
              <a:spcBef>
                <a:spcPts val="600"/>
              </a:spcBef>
              <a:spcAft>
                <a:spcPts val="600"/>
              </a:spcAft>
            </a:pPr>
            <a:r>
              <a:rPr lang="es-E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Siga los procedimientos de votación estándar </a:t>
            </a:r>
            <a:r>
              <a:rPr lang="es-ES" sz="2200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tanto para reuniones en persona como para correo electrónico</a:t>
            </a:r>
          </a:p>
          <a:p>
            <a:pPr marL="1031875" lvl="1" indent="-457200">
              <a:spcBef>
                <a:spcPts val="600"/>
              </a:spcBef>
              <a:spcAft>
                <a:spcPts val="600"/>
              </a:spcAft>
            </a:pPr>
            <a:r>
              <a:rPr lang="es-E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Firmado por </a:t>
            </a:r>
            <a:r>
              <a:rPr lang="es-ES" sz="2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Portside</a:t>
            </a:r>
            <a:r>
              <a:rPr lang="es-E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CSC (no miembros individuales)</a:t>
            </a:r>
          </a:p>
          <a:p>
            <a:pPr marL="1031875" lvl="1" indent="-457200">
              <a:spcBef>
                <a:spcPts val="600"/>
              </a:spcBef>
              <a:spcAft>
                <a:spcPts val="600"/>
              </a:spcAft>
            </a:pPr>
            <a:r>
              <a:rPr lang="es-E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Carta aprobada presentada por el coordinador AB 617</a:t>
            </a:r>
          </a:p>
          <a:p>
            <a:pPr marL="1031875" lvl="1" indent="-457200">
              <a:spcBef>
                <a:spcPts val="600"/>
              </a:spcBef>
              <a:spcAft>
                <a:spcPts val="600"/>
              </a:spcAft>
            </a:pPr>
            <a:r>
              <a:rPr lang="es-ES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letras deben tener</a:t>
            </a:r>
          </a:p>
          <a:p>
            <a:pPr marL="117475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H. Resolución de conflictos</a:t>
            </a:r>
          </a:p>
          <a:p>
            <a:pPr marL="117475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Revisiones de la Acta </a:t>
            </a:r>
          </a:p>
          <a:p>
            <a:pPr marL="1031875" lvl="1" indent="-457200">
              <a:spcBef>
                <a:spcPts val="600"/>
              </a:spcBef>
              <a:spcAft>
                <a:spcPts val="600"/>
              </a:spcAft>
            </a:pPr>
            <a:r>
              <a:rPr lang="es-E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Anual </a:t>
            </a:r>
          </a:p>
          <a:p>
            <a:pPr marL="117475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J. Subcomités/Grupos de trabajo</a:t>
            </a:r>
          </a:p>
        </p:txBody>
      </p:sp>
      <p:sp>
        <p:nvSpPr>
          <p:cNvPr id="8" name="Title 4"/>
          <p:cNvSpPr txBox="1">
            <a:spLocks/>
          </p:cNvSpPr>
          <p:nvPr/>
        </p:nvSpPr>
        <p:spPr>
          <a:xfrm>
            <a:off x="5979458" y="0"/>
            <a:ext cx="6212541" cy="1264025"/>
          </a:xfrm>
          <a:prstGeom prst="rect">
            <a:avLst/>
          </a:prstGeom>
          <a:solidFill>
            <a:srgbClr val="145DA2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69863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IV. Reuniones</a:t>
            </a:r>
          </a:p>
        </p:txBody>
      </p:sp>
    </p:spTree>
    <p:extLst>
      <p:ext uri="{BB962C8B-B14F-4D97-AF65-F5344CB8AC3E}">
        <p14:creationId xmlns:p14="http://schemas.microsoft.com/office/powerpoint/2010/main" val="300553286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6092</TotalTime>
  <Words>1290</Words>
  <Application>Microsoft Office PowerPoint</Application>
  <PresentationFormat>Widescreen</PresentationFormat>
  <Paragraphs>142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1_Office Theme</vt:lpstr>
      <vt:lpstr>III. Discussion and Vote: Proposed Updates to Portside CSC Charter</vt:lpstr>
      <vt:lpstr>Background</vt:lpstr>
      <vt:lpstr>Charter Sections</vt:lpstr>
      <vt:lpstr>Charter Sections</vt:lpstr>
      <vt:lpstr>III. Membership</vt:lpstr>
      <vt:lpstr>IV. Meetings</vt:lpstr>
      <vt:lpstr>IV. Meetings</vt:lpstr>
      <vt:lpstr>IV. Meetings</vt:lpstr>
      <vt:lpstr>IV. Meetings</vt:lpstr>
      <vt:lpstr>Discussion &amp; Vote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III. Discussion: Portside CSC Meeting Logistics</dc:title>
  <dc:creator>Chuy Flores</dc:creator>
  <cp:lastModifiedBy>Lopez, Monique</cp:lastModifiedBy>
  <cp:revision>13</cp:revision>
  <dcterms:created xsi:type="dcterms:W3CDTF">2022-09-27T19:47:30Z</dcterms:created>
  <dcterms:modified xsi:type="dcterms:W3CDTF">2023-03-02T16:39:54Z</dcterms:modified>
</cp:coreProperties>
</file>