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4"/>
  </p:sldMasterIdLst>
  <p:notesMasterIdLst>
    <p:notesMasterId r:id="rId11"/>
  </p:notesMasterIdLst>
  <p:sldIdLst>
    <p:sldId id="256" r:id="rId5"/>
    <p:sldId id="265" r:id="rId6"/>
    <p:sldId id="266" r:id="rId7"/>
    <p:sldId id="267" r:id="rId8"/>
    <p:sldId id="273"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676" autoAdjust="0"/>
  </p:normalViewPr>
  <p:slideViewPr>
    <p:cSldViewPr snapToGrid="0">
      <p:cViewPr varScale="1">
        <p:scale>
          <a:sx n="86" d="100"/>
          <a:sy n="86" d="100"/>
        </p:scale>
        <p:origin x="151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gil, Domingo" userId="56e5e64b-cf1a-488e-8f07-d8aecb439f9e" providerId="ADAL" clId="{3A911C69-1E14-4282-AF49-0E2382128CC7}"/>
    <pc:docChg chg="delSld">
      <pc:chgData name="Vigil, Domingo" userId="56e5e64b-cf1a-488e-8f07-d8aecb439f9e" providerId="ADAL" clId="{3A911C69-1E14-4282-AF49-0E2382128CC7}" dt="2022-05-10T20:43:16.736" v="5" actId="47"/>
      <pc:docMkLst>
        <pc:docMk/>
      </pc:docMkLst>
      <pc:sldChg chg="del">
        <pc:chgData name="Vigil, Domingo" userId="56e5e64b-cf1a-488e-8f07-d8aecb439f9e" providerId="ADAL" clId="{3A911C69-1E14-4282-AF49-0E2382128CC7}" dt="2022-05-10T20:43:13.821" v="2" actId="47"/>
        <pc:sldMkLst>
          <pc:docMk/>
          <pc:sldMk cId="2858001000" sldId="260"/>
        </pc:sldMkLst>
      </pc:sldChg>
      <pc:sldChg chg="del">
        <pc:chgData name="Vigil, Domingo" userId="56e5e64b-cf1a-488e-8f07-d8aecb439f9e" providerId="ADAL" clId="{3A911C69-1E14-4282-AF49-0E2382128CC7}" dt="2022-05-10T20:43:14.909" v="3" actId="47"/>
        <pc:sldMkLst>
          <pc:docMk/>
          <pc:sldMk cId="580722727" sldId="263"/>
        </pc:sldMkLst>
      </pc:sldChg>
      <pc:sldChg chg="del">
        <pc:chgData name="Vigil, Domingo" userId="56e5e64b-cf1a-488e-8f07-d8aecb439f9e" providerId="ADAL" clId="{3A911C69-1E14-4282-AF49-0E2382128CC7}" dt="2022-05-10T20:43:11.603" v="1" actId="47"/>
        <pc:sldMkLst>
          <pc:docMk/>
          <pc:sldMk cId="900357981" sldId="269"/>
        </pc:sldMkLst>
      </pc:sldChg>
      <pc:sldChg chg="del">
        <pc:chgData name="Vigil, Domingo" userId="56e5e64b-cf1a-488e-8f07-d8aecb439f9e" providerId="ADAL" clId="{3A911C69-1E14-4282-AF49-0E2382128CC7}" dt="2022-05-10T20:43:10.097" v="0" actId="47"/>
        <pc:sldMkLst>
          <pc:docMk/>
          <pc:sldMk cId="0" sldId="270"/>
        </pc:sldMkLst>
      </pc:sldChg>
      <pc:sldChg chg="del">
        <pc:chgData name="Vigil, Domingo" userId="56e5e64b-cf1a-488e-8f07-d8aecb439f9e" providerId="ADAL" clId="{3A911C69-1E14-4282-AF49-0E2382128CC7}" dt="2022-05-10T20:43:15.727" v="4" actId="47"/>
        <pc:sldMkLst>
          <pc:docMk/>
          <pc:sldMk cId="1737202217" sldId="271"/>
        </pc:sldMkLst>
      </pc:sldChg>
      <pc:sldChg chg="del">
        <pc:chgData name="Vigil, Domingo" userId="56e5e64b-cf1a-488e-8f07-d8aecb439f9e" providerId="ADAL" clId="{3A911C69-1E14-4282-AF49-0E2382128CC7}" dt="2022-05-10T20:43:16.736" v="5" actId="47"/>
        <pc:sldMkLst>
          <pc:docMk/>
          <pc:sldMk cId="3610817974"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E75A5B-0389-4E3E-9543-52999FB026EF}" type="datetimeFigureOut">
              <a:rPr lang="en-US" smtClean="0"/>
              <a:t>5/10/2022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4BB53-31E6-43DB-9C12-3D0602C84D67}" type="slidenum">
              <a:rPr lang="en-US" smtClean="0"/>
              <a:t>‹#›</a:t>
            </a:fld>
            <a:endParaRPr lang="en-US"/>
          </a:p>
        </p:txBody>
      </p:sp>
    </p:spTree>
    <p:extLst>
      <p:ext uri="{BB962C8B-B14F-4D97-AF65-F5344CB8AC3E}">
        <p14:creationId xmlns:p14="http://schemas.microsoft.com/office/powerpoint/2010/main" val="27845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74BB53-31E6-43DB-9C12-3D0602C84D67}" type="slidenum">
              <a:rPr lang="en-US" smtClean="0"/>
              <a:t>1</a:t>
            </a:fld>
            <a:endParaRPr lang="en-US"/>
          </a:p>
        </p:txBody>
      </p:sp>
    </p:spTree>
    <p:extLst>
      <p:ext uri="{BB962C8B-B14F-4D97-AF65-F5344CB8AC3E}">
        <p14:creationId xmlns:p14="http://schemas.microsoft.com/office/powerpoint/2010/main" val="3695327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is the purpose of the steering committee? The steering committee members will serve as advisors to strategize how to improve air quality and determine what are the needs and priorities of these communities. To serve on the committee there is no need to be an expert in air quality. While on the committee, you’ll also have the opportunity to learn the processes and resources available to improve air quality. This will be a great way to help effect change in your community and improve the quality of living. </a:t>
            </a:r>
          </a:p>
        </p:txBody>
      </p:sp>
      <p:sp>
        <p:nvSpPr>
          <p:cNvPr id="4" name="Slide Number Placeholder 3"/>
          <p:cNvSpPr>
            <a:spLocks noGrp="1"/>
          </p:cNvSpPr>
          <p:nvPr>
            <p:ph type="sldNum" sz="quarter" idx="5"/>
          </p:nvPr>
        </p:nvSpPr>
        <p:spPr/>
        <p:txBody>
          <a:bodyPr/>
          <a:lstStyle/>
          <a:p>
            <a:fld id="{1074BB53-31E6-43DB-9C12-3D0602C84D67}" type="slidenum">
              <a:rPr lang="en-US" smtClean="0"/>
              <a:t>3</a:t>
            </a:fld>
            <a:endParaRPr lang="en-US"/>
          </a:p>
        </p:txBody>
      </p:sp>
    </p:spTree>
    <p:extLst>
      <p:ext uri="{BB962C8B-B14F-4D97-AF65-F5344CB8AC3E}">
        <p14:creationId xmlns:p14="http://schemas.microsoft.com/office/powerpoint/2010/main" val="2668213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1074BB53-31E6-43DB-9C12-3D0602C84D67}" type="slidenum">
              <a:rPr lang="en-US" smtClean="0"/>
              <a:t>4</a:t>
            </a:fld>
            <a:endParaRPr lang="en-US"/>
          </a:p>
        </p:txBody>
      </p:sp>
    </p:spTree>
    <p:extLst>
      <p:ext uri="{BB962C8B-B14F-4D97-AF65-F5344CB8AC3E}">
        <p14:creationId xmlns:p14="http://schemas.microsoft.com/office/powerpoint/2010/main" val="3560308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1074BB53-31E6-43DB-9C12-3D0602C84D67}" type="slidenum">
              <a:rPr lang="en-US" smtClean="0"/>
              <a:t>5</a:t>
            </a:fld>
            <a:endParaRPr lang="en-US"/>
          </a:p>
        </p:txBody>
      </p:sp>
    </p:spTree>
    <p:extLst>
      <p:ext uri="{BB962C8B-B14F-4D97-AF65-F5344CB8AC3E}">
        <p14:creationId xmlns:p14="http://schemas.microsoft.com/office/powerpoint/2010/main" val="877073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If you are interested in effecting change, we encourage you to apply by visiting sdapcd.org/community and select the AB 617 link. At that link you’ll find a downloadable application that can be submitted to APCDoutreach@sdapcd.org. we are expecting to hold our next meeting on April 14 at 5pm, so we are asking that everyone submit their applications by March 31</a:t>
            </a:r>
            <a:r>
              <a:rPr lang="en-US" sz="1400" baseline="30000"/>
              <a:t>st</a:t>
            </a:r>
            <a:r>
              <a:rPr lang="en-US" sz="1400"/>
              <a:t>. </a:t>
            </a:r>
          </a:p>
          <a:p>
            <a:endParaRPr lang="en-US" sz="1400"/>
          </a:p>
          <a:p>
            <a:r>
              <a:rPr lang="en-US" sz="1400"/>
              <a:t>Thank you for your time and does anyone have any questions? </a:t>
            </a:r>
          </a:p>
        </p:txBody>
      </p:sp>
      <p:sp>
        <p:nvSpPr>
          <p:cNvPr id="4" name="Slide Number Placeholder 3"/>
          <p:cNvSpPr>
            <a:spLocks noGrp="1"/>
          </p:cNvSpPr>
          <p:nvPr>
            <p:ph type="sldNum" sz="quarter" idx="5"/>
          </p:nvPr>
        </p:nvSpPr>
        <p:spPr/>
        <p:txBody>
          <a:bodyPr/>
          <a:lstStyle/>
          <a:p>
            <a:fld id="{1074BB53-31E6-43DB-9C12-3D0602C84D67}" type="slidenum">
              <a:rPr lang="en-US" smtClean="0"/>
              <a:t>6</a:t>
            </a:fld>
            <a:endParaRPr lang="en-US"/>
          </a:p>
        </p:txBody>
      </p:sp>
    </p:spTree>
    <p:extLst>
      <p:ext uri="{BB962C8B-B14F-4D97-AF65-F5344CB8AC3E}">
        <p14:creationId xmlns:p14="http://schemas.microsoft.com/office/powerpoint/2010/main" val="3467632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1A473-9D8B-41C5-B1FC-2A36454F52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81A006-0528-46C2-99F5-CF68BF847A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1E10B4-ADEA-4023-A1DC-D7F246B81947}"/>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5" name="Footer Placeholder 4">
            <a:extLst>
              <a:ext uri="{FF2B5EF4-FFF2-40B4-BE49-F238E27FC236}">
                <a16:creationId xmlns:a16="http://schemas.microsoft.com/office/drawing/2014/main" id="{A7F69E2E-BA37-4111-8908-971E07578A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FD30E5-8AEE-4B0B-BB8E-E30407820C0A}"/>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1791935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C2547-2880-47F1-AD7C-81C61D184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4C58C1-D696-4E9F-A939-4557FA7492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1BEA3-A49D-4872-8207-D83CFF0F506D}"/>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5" name="Footer Placeholder 4">
            <a:extLst>
              <a:ext uri="{FF2B5EF4-FFF2-40B4-BE49-F238E27FC236}">
                <a16:creationId xmlns:a16="http://schemas.microsoft.com/office/drawing/2014/main" id="{B01E12E1-6910-45CE-8E2E-637C7DF702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A8D52-961A-46C8-A74E-FE51A0BFA74D}"/>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104265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8543E8-2A47-478B-85A6-712C22D740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5A2848-41A4-4BBE-BF7D-0533A64998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5DA444-100D-4824-86AC-9D6DD4CE7540}"/>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5" name="Footer Placeholder 4">
            <a:extLst>
              <a:ext uri="{FF2B5EF4-FFF2-40B4-BE49-F238E27FC236}">
                <a16:creationId xmlns:a16="http://schemas.microsoft.com/office/drawing/2014/main" id="{93AA9D53-ED27-4B71-A5C5-47BB60ED4E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4EA9B-BEED-42ED-A931-588C8A341360}"/>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436307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F8F02-8299-47EE-BA0F-55AD58243D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CF2075-BD75-477A-A032-89368E87DE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1FC15A-63A3-481E-B4F4-52FB9E39C63A}"/>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5" name="Footer Placeholder 4">
            <a:extLst>
              <a:ext uri="{FF2B5EF4-FFF2-40B4-BE49-F238E27FC236}">
                <a16:creationId xmlns:a16="http://schemas.microsoft.com/office/drawing/2014/main" id="{17C7AB1C-BF02-4B9E-B84E-D736D3290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9375D-CC5B-439F-833C-B3BF40707D90}"/>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254698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F25D-384E-4A78-B4DE-62BC68C84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D8D9D0-20F2-4AFB-8A35-261AF3A532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7AC198-6939-4CB1-B4FD-94B10225354E}"/>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5" name="Footer Placeholder 4">
            <a:extLst>
              <a:ext uri="{FF2B5EF4-FFF2-40B4-BE49-F238E27FC236}">
                <a16:creationId xmlns:a16="http://schemas.microsoft.com/office/drawing/2014/main" id="{B786253C-6708-4801-9592-350846DD46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B7E8C-7026-4590-B5EC-DE10618E7474}"/>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3433678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418D4-22E8-4C5C-A32A-1B0C216276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AAA7EC-1B74-47F3-93FF-57EA15E7CC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65879A-ADF9-43C0-8077-5B3327EB59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2020CC-E9C6-4F6C-BE33-5CC623316225}"/>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6" name="Footer Placeholder 5">
            <a:extLst>
              <a:ext uri="{FF2B5EF4-FFF2-40B4-BE49-F238E27FC236}">
                <a16:creationId xmlns:a16="http://schemas.microsoft.com/office/drawing/2014/main" id="{BA1B264B-38CB-4E40-AE4E-BA85D101DF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B8D3D0-4742-40FC-BF19-9477FB5C785F}"/>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24690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4F0CB-8B0A-4A78-B870-F6BE196DE7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F930D9-BE4D-4E6E-BD62-6F98A21AA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3C33B9-A80E-4432-9077-B7BEFD28AE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24653F-8B4B-45B4-90FC-AFE0100E25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0B34EA-9505-489A-BA6E-DAF4E637B8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EECBBA-AD62-4D7F-8217-050349F2C8BA}"/>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8" name="Footer Placeholder 7">
            <a:extLst>
              <a:ext uri="{FF2B5EF4-FFF2-40B4-BE49-F238E27FC236}">
                <a16:creationId xmlns:a16="http://schemas.microsoft.com/office/drawing/2014/main" id="{F453F532-6D72-488A-8CA8-60B7D5E47AF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F542AE-FBB7-45B6-BAB2-2ABA6BA6A833}"/>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203104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542A-61E2-4386-902D-FF912A9160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28316F-2007-4DD3-AC90-05467E7CD39E}"/>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4" name="Footer Placeholder 3">
            <a:extLst>
              <a:ext uri="{FF2B5EF4-FFF2-40B4-BE49-F238E27FC236}">
                <a16:creationId xmlns:a16="http://schemas.microsoft.com/office/drawing/2014/main" id="{3F85CDC7-0B08-4623-A069-BA21C8AA6D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CEF3A0-C740-465B-8411-080676B637CF}"/>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406228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5E310C-073A-4486-97CD-B070E903FE21}"/>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3" name="Footer Placeholder 2">
            <a:extLst>
              <a:ext uri="{FF2B5EF4-FFF2-40B4-BE49-F238E27FC236}">
                <a16:creationId xmlns:a16="http://schemas.microsoft.com/office/drawing/2014/main" id="{D644FBB5-42CB-44C9-83E2-04216E31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35316C-C27F-401D-813B-DA724CE16064}"/>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12478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458BB-3B95-4A02-8B4F-D44B4BA611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E935A-92EB-4E39-8728-F33D8823F7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1E3A1B-A903-45C6-A203-56C330C53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9814A-33EF-40E2-80B9-C25ADB59AAC9}"/>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6" name="Footer Placeholder 5">
            <a:extLst>
              <a:ext uri="{FF2B5EF4-FFF2-40B4-BE49-F238E27FC236}">
                <a16:creationId xmlns:a16="http://schemas.microsoft.com/office/drawing/2014/main" id="{BF0424B8-06BA-43F6-B6A3-E17B050929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2186CA-BA46-47DE-AEDB-35A4CCAF1C8B}"/>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76326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B3B-B115-441E-8830-6AEC679024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B3323F-BBCB-457B-8559-2417EB5106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7300D0-95DC-4CE6-A78A-E301A0C99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BD49EB-3251-4A40-85A8-DF52D929332D}"/>
              </a:ext>
            </a:extLst>
          </p:cNvPr>
          <p:cNvSpPr>
            <a:spLocks noGrp="1"/>
          </p:cNvSpPr>
          <p:nvPr>
            <p:ph type="dt" sz="half" idx="10"/>
          </p:nvPr>
        </p:nvSpPr>
        <p:spPr/>
        <p:txBody>
          <a:bodyPr/>
          <a:lstStyle/>
          <a:p>
            <a:fld id="{617EC05C-2DD6-40BD-8E4B-F03F6AFDD2CB}" type="datetimeFigureOut">
              <a:rPr lang="en-US" smtClean="0"/>
              <a:t>5/10/2022</a:t>
            </a:fld>
            <a:endParaRPr lang="en-US"/>
          </a:p>
        </p:txBody>
      </p:sp>
      <p:sp>
        <p:nvSpPr>
          <p:cNvPr id="6" name="Footer Placeholder 5">
            <a:extLst>
              <a:ext uri="{FF2B5EF4-FFF2-40B4-BE49-F238E27FC236}">
                <a16:creationId xmlns:a16="http://schemas.microsoft.com/office/drawing/2014/main" id="{27431A82-0C97-49C7-B379-32F2866E3D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D189A1-2D22-4FEC-A779-79047CE01F20}"/>
              </a:ext>
            </a:extLst>
          </p:cNvPr>
          <p:cNvSpPr>
            <a:spLocks noGrp="1"/>
          </p:cNvSpPr>
          <p:nvPr>
            <p:ph type="sldNum" sz="quarter" idx="12"/>
          </p:nvPr>
        </p:nvSpPr>
        <p:spPr/>
        <p:txBody>
          <a:bodyPr/>
          <a:lstStyle/>
          <a:p>
            <a:fld id="{2FB177A3-AC29-44CA-B37D-A851C43B501D}" type="slidenum">
              <a:rPr lang="en-US" smtClean="0"/>
              <a:t>‹#›</a:t>
            </a:fld>
            <a:endParaRPr lang="en-US"/>
          </a:p>
        </p:txBody>
      </p:sp>
    </p:spTree>
    <p:extLst>
      <p:ext uri="{BB962C8B-B14F-4D97-AF65-F5344CB8AC3E}">
        <p14:creationId xmlns:p14="http://schemas.microsoft.com/office/powerpoint/2010/main" val="359983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466BA3-81FB-4778-ADE7-385C3DFE3D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9B21A3-D736-4DD9-89CE-55DE09AB60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95427F-3641-4F5D-92F7-8ADE6EE129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5/10/2022</a:t>
            </a:fld>
            <a:endParaRPr lang="en-US"/>
          </a:p>
        </p:txBody>
      </p:sp>
      <p:sp>
        <p:nvSpPr>
          <p:cNvPr id="5" name="Footer Placeholder 4">
            <a:extLst>
              <a:ext uri="{FF2B5EF4-FFF2-40B4-BE49-F238E27FC236}">
                <a16:creationId xmlns:a16="http://schemas.microsoft.com/office/drawing/2014/main" id="{746C710C-9925-4B2F-A563-71BB397662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D98B2A-C17B-4174-824B-EAF6CB49E4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a:p>
        </p:txBody>
      </p:sp>
      <p:sp>
        <p:nvSpPr>
          <p:cNvPr id="7" name="Rectangle 6">
            <a:extLst>
              <a:ext uri="{FF2B5EF4-FFF2-40B4-BE49-F238E27FC236}">
                <a16:creationId xmlns:a16="http://schemas.microsoft.com/office/drawing/2014/main" id="{69BF4ED5-FF2F-4FE9-9B0E-4CAF36754712}"/>
              </a:ext>
            </a:extLst>
          </p:cNvPr>
          <p:cNvSpPr/>
          <p:nvPr userDrawn="1"/>
        </p:nvSpPr>
        <p:spPr>
          <a:xfrm>
            <a:off x="8649478" y="5164428"/>
            <a:ext cx="2704322" cy="1012535"/>
          </a:xfrm>
          <a:prstGeom prst="rect">
            <a:avLst/>
          </a:prstGeom>
          <a:blipFill dpi="0" rotWithShape="1">
            <a:blip r:embed="rId13">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783761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hyperlink" Target="mailto:APCDoutreach@sdapcd.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108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3D00E-6607-4124-B8A0-B321E46C55F4}"/>
              </a:ext>
            </a:extLst>
          </p:cNvPr>
          <p:cNvSpPr>
            <a:spLocks noGrp="1"/>
          </p:cNvSpPr>
          <p:nvPr>
            <p:ph type="ctrTitle"/>
          </p:nvPr>
        </p:nvSpPr>
        <p:spPr>
          <a:xfrm>
            <a:off x="1063597" y="2774076"/>
            <a:ext cx="8932458" cy="1947409"/>
          </a:xfrm>
        </p:spPr>
        <p:txBody>
          <a:bodyPr>
            <a:noAutofit/>
          </a:bodyPr>
          <a:lstStyle/>
          <a:p>
            <a:pPr algn="l"/>
            <a:r>
              <a:rPr lang="en-US" sz="4800" dirty="0">
                <a:ln w="0"/>
                <a:effectLst>
                  <a:outerShdw blurRad="38100" dist="25400" dir="5400000" algn="ctr" rotWithShape="0">
                    <a:srgbClr val="6E747A">
                      <a:alpha val="43000"/>
                    </a:srgbClr>
                  </a:outerShdw>
                </a:effectLst>
                <a:latin typeface="Imprint MT Shadow" panose="04020605060303030202" pitchFamily="82" charset="0"/>
              </a:rPr>
              <a:t>San Diego International Border Community Steering Committee </a:t>
            </a:r>
            <a:br>
              <a:rPr lang="en-US" sz="4800" dirty="0">
                <a:ln w="0"/>
                <a:solidFill>
                  <a:schemeClr val="accent1"/>
                </a:solidFill>
                <a:effectLst>
                  <a:outerShdw blurRad="38100" dist="25400" dir="5400000" algn="ctr" rotWithShape="0">
                    <a:srgbClr val="6E747A">
                      <a:alpha val="43000"/>
                    </a:srgbClr>
                  </a:outerShdw>
                </a:effectLst>
                <a:latin typeface="Imprint MT Shadow" panose="04020605060303030202" pitchFamily="82" charset="0"/>
              </a:rPr>
            </a:br>
            <a:r>
              <a:rPr lang="en-US" sz="4800" i="1" dirty="0" err="1">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Comité</a:t>
            </a:r>
            <a:r>
              <a:rPr lang="en-US" sz="4800" i="1" dirty="0">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 </a:t>
            </a:r>
            <a:r>
              <a:rPr lang="en-US" sz="4800" i="1" dirty="0" err="1">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Directivo</a:t>
            </a:r>
            <a:r>
              <a:rPr lang="en-US" sz="4800" i="1" dirty="0">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 de la </a:t>
            </a:r>
            <a:r>
              <a:rPr lang="en-US" sz="4800" i="1" dirty="0" err="1">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Comunidad</a:t>
            </a:r>
            <a:r>
              <a:rPr lang="en-US" sz="4800" i="1" dirty="0">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 </a:t>
            </a:r>
            <a:r>
              <a:rPr lang="en-US" sz="4800" i="1" dirty="0" err="1">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Fronteriza</a:t>
            </a:r>
            <a:r>
              <a:rPr lang="en-US" sz="4800" i="1" dirty="0">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 </a:t>
            </a:r>
            <a:r>
              <a:rPr lang="en-US" sz="4800" i="1" dirty="0" err="1">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Internacional</a:t>
            </a:r>
            <a:r>
              <a:rPr lang="en-US" sz="4800" i="1" dirty="0">
                <a:ln w="0"/>
                <a:solidFill>
                  <a:schemeClr val="accent2"/>
                </a:solidFill>
                <a:effectLst>
                  <a:outerShdw blurRad="38100" dist="25400" dir="5400000" algn="ctr" rotWithShape="0">
                    <a:srgbClr val="6E747A">
                      <a:alpha val="43000"/>
                    </a:srgbClr>
                  </a:outerShdw>
                </a:effectLst>
                <a:latin typeface="Imprint MT Shadow" panose="04020605060303030202" pitchFamily="82" charset="0"/>
              </a:rPr>
              <a:t> de San Diego</a:t>
            </a:r>
          </a:p>
        </p:txBody>
      </p:sp>
      <p:sp>
        <p:nvSpPr>
          <p:cNvPr id="3" name="Subtitle 2">
            <a:extLst>
              <a:ext uri="{FF2B5EF4-FFF2-40B4-BE49-F238E27FC236}">
                <a16:creationId xmlns:a16="http://schemas.microsoft.com/office/drawing/2014/main" id="{CB44D159-A78B-4A9A-B019-6F4C6603FB9A}"/>
              </a:ext>
            </a:extLst>
          </p:cNvPr>
          <p:cNvSpPr>
            <a:spLocks noGrp="1"/>
          </p:cNvSpPr>
          <p:nvPr>
            <p:ph type="subTitle" idx="1"/>
          </p:nvPr>
        </p:nvSpPr>
        <p:spPr>
          <a:xfrm>
            <a:off x="1063597" y="4869917"/>
            <a:ext cx="6280927" cy="510495"/>
          </a:xfrm>
        </p:spPr>
        <p:txBody>
          <a:bodyPr anchor="ctr">
            <a:normAutofit/>
          </a:bodyPr>
          <a:lstStyle/>
          <a:p>
            <a:pPr algn="l"/>
            <a:r>
              <a:rPr lang="en-US" sz="1800" dirty="0">
                <a:ln w="0"/>
                <a:effectLst>
                  <a:outerShdw blurRad="38100" dist="19050" dir="2700000" algn="tl" rotWithShape="0">
                    <a:schemeClr val="dk1">
                      <a:alpha val="40000"/>
                    </a:schemeClr>
                  </a:outerShdw>
                </a:effectLst>
                <a:latin typeface="Imprint MT Shadow" panose="04020605060303030202" pitchFamily="82" charset="0"/>
              </a:rPr>
              <a:t>San Ysidro &amp; </a:t>
            </a:r>
            <a:r>
              <a:rPr lang="en-US" sz="1800" dirty="0" err="1">
                <a:ln w="0"/>
                <a:effectLst>
                  <a:outerShdw blurRad="38100" dist="19050" dir="2700000" algn="tl" rotWithShape="0">
                    <a:schemeClr val="dk1">
                      <a:alpha val="40000"/>
                    </a:schemeClr>
                  </a:outerShdw>
                </a:effectLst>
                <a:latin typeface="Imprint MT Shadow" panose="04020605060303030202" pitchFamily="82" charset="0"/>
              </a:rPr>
              <a:t>Otay</a:t>
            </a:r>
            <a:r>
              <a:rPr lang="en-US" sz="1800" dirty="0">
                <a:ln w="0"/>
                <a:effectLst>
                  <a:outerShdw blurRad="38100" dist="19050" dir="2700000" algn="tl" rotWithShape="0">
                    <a:schemeClr val="dk1">
                      <a:alpha val="40000"/>
                    </a:schemeClr>
                  </a:outerShdw>
                </a:effectLst>
                <a:latin typeface="Imprint MT Shadow" panose="04020605060303030202" pitchFamily="82" charset="0"/>
              </a:rPr>
              <a:t> Mesa East </a:t>
            </a:r>
          </a:p>
        </p:txBody>
      </p:sp>
      <p:sp>
        <p:nvSpPr>
          <p:cNvPr id="4" name="Subtitle 2">
            <a:extLst>
              <a:ext uri="{FF2B5EF4-FFF2-40B4-BE49-F238E27FC236}">
                <a16:creationId xmlns:a16="http://schemas.microsoft.com/office/drawing/2014/main" id="{5D1FC062-6666-4212-AAF5-E8A497A39006}"/>
              </a:ext>
            </a:extLst>
          </p:cNvPr>
          <p:cNvSpPr txBox="1">
            <a:spLocks/>
          </p:cNvSpPr>
          <p:nvPr/>
        </p:nvSpPr>
        <p:spPr>
          <a:xfrm>
            <a:off x="1063597" y="5528844"/>
            <a:ext cx="6280927" cy="510495"/>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ln w="0"/>
                <a:effectLst>
                  <a:outerShdw blurRad="38100" dist="19050" dir="2700000" algn="tl" rotWithShape="0">
                    <a:schemeClr val="dk1">
                      <a:alpha val="40000"/>
                    </a:schemeClr>
                  </a:outerShdw>
                </a:effectLst>
                <a:latin typeface="Imprint MT Shadow" panose="04020605060303030202" pitchFamily="82" charset="0"/>
              </a:rPr>
              <a:t>April 20, 2022 // </a:t>
            </a:r>
            <a:r>
              <a:rPr lang="en-US" sz="1800" dirty="0">
                <a:ln w="0"/>
                <a:solidFill>
                  <a:schemeClr val="accent2"/>
                </a:solidFill>
                <a:effectLst>
                  <a:outerShdw blurRad="38100" dist="19050" dir="2700000" algn="tl" rotWithShape="0">
                    <a:schemeClr val="dk1">
                      <a:alpha val="40000"/>
                    </a:schemeClr>
                  </a:outerShdw>
                </a:effectLst>
                <a:latin typeface="Imprint MT Shadow" panose="04020605060303030202" pitchFamily="82" charset="0"/>
              </a:rPr>
              <a:t>20 de </a:t>
            </a:r>
            <a:r>
              <a:rPr lang="en-US" sz="1800" dirty="0" err="1">
                <a:ln w="0"/>
                <a:solidFill>
                  <a:schemeClr val="accent2"/>
                </a:solidFill>
                <a:effectLst>
                  <a:outerShdw blurRad="38100" dist="19050" dir="2700000" algn="tl" rotWithShape="0">
                    <a:schemeClr val="dk1">
                      <a:alpha val="40000"/>
                    </a:schemeClr>
                  </a:outerShdw>
                </a:effectLst>
                <a:latin typeface="Imprint MT Shadow" panose="04020605060303030202" pitchFamily="82" charset="0"/>
              </a:rPr>
              <a:t>abril</a:t>
            </a:r>
            <a:r>
              <a:rPr lang="en-US" sz="1800" dirty="0">
                <a:ln w="0"/>
                <a:solidFill>
                  <a:schemeClr val="accent2"/>
                </a:solidFill>
                <a:effectLst>
                  <a:outerShdw blurRad="38100" dist="19050" dir="2700000" algn="tl" rotWithShape="0">
                    <a:schemeClr val="dk1">
                      <a:alpha val="40000"/>
                    </a:schemeClr>
                  </a:outerShdw>
                </a:effectLst>
                <a:latin typeface="Imprint MT Shadow" panose="04020605060303030202" pitchFamily="82" charset="0"/>
              </a:rPr>
              <a:t> de 2022</a:t>
            </a:r>
          </a:p>
        </p:txBody>
      </p:sp>
    </p:spTree>
    <p:extLst>
      <p:ext uri="{BB962C8B-B14F-4D97-AF65-F5344CB8AC3E}">
        <p14:creationId xmlns:p14="http://schemas.microsoft.com/office/powerpoint/2010/main" val="32367748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3D00E-6607-4124-B8A0-B321E46C55F4}"/>
              </a:ext>
            </a:extLst>
          </p:cNvPr>
          <p:cNvSpPr>
            <a:spLocks noGrp="1"/>
          </p:cNvSpPr>
          <p:nvPr>
            <p:ph type="ctrTitle"/>
          </p:nvPr>
        </p:nvSpPr>
        <p:spPr>
          <a:xfrm>
            <a:off x="1167507" y="1130653"/>
            <a:ext cx="8511752" cy="2842688"/>
          </a:xfrm>
        </p:spPr>
        <p:txBody>
          <a:bodyPr>
            <a:normAutofit/>
            <a:scene3d>
              <a:camera prst="orthographicFront"/>
              <a:lightRig rig="soft" dir="t">
                <a:rot lat="0" lon="0" rev="15600000"/>
              </a:lightRig>
            </a:scene3d>
            <a:sp3d extrusionH="57150" prstMaterial="softEdge">
              <a:bevelT w="25400" h="38100"/>
            </a:sp3d>
          </a:bodyPr>
          <a:lstStyle/>
          <a:p>
            <a:pPr>
              <a:spcBef>
                <a:spcPct val="20000"/>
              </a:spcBef>
              <a:buClr>
                <a:srgbClr val="0BD0D9"/>
              </a:buClr>
              <a:buSzPct val="95000"/>
              <a:defRPr/>
            </a:pPr>
            <a:r>
              <a:rPr lang="en-US" sz="4800" dirty="0">
                <a:solidFill>
                  <a:prstClr val="black"/>
                </a:solidFill>
                <a:latin typeface="Calibri"/>
              </a:rPr>
              <a:t>IV. Steering Committee Charter </a:t>
            </a:r>
            <a:r>
              <a:rPr lang="en-US" sz="4800" dirty="0" err="1">
                <a:solidFill>
                  <a:schemeClr val="accent2"/>
                </a:solidFill>
                <a:latin typeface="Calibri"/>
              </a:rPr>
              <a:t>Estatuto</a:t>
            </a:r>
            <a:r>
              <a:rPr lang="en-US" sz="4800" dirty="0">
                <a:solidFill>
                  <a:schemeClr val="accent2"/>
                </a:solidFill>
                <a:latin typeface="Calibri"/>
              </a:rPr>
              <a:t> del </a:t>
            </a:r>
            <a:r>
              <a:rPr lang="en-US" sz="4800" dirty="0" err="1">
                <a:solidFill>
                  <a:schemeClr val="accent2"/>
                </a:solidFill>
                <a:latin typeface="Calibri"/>
              </a:rPr>
              <a:t>Comité</a:t>
            </a:r>
            <a:r>
              <a:rPr lang="en-US" sz="4800" dirty="0">
                <a:solidFill>
                  <a:schemeClr val="accent2"/>
                </a:solidFill>
                <a:latin typeface="Calibri"/>
              </a:rPr>
              <a:t> </a:t>
            </a:r>
            <a:r>
              <a:rPr lang="en-US" sz="4800" dirty="0" err="1">
                <a:solidFill>
                  <a:schemeClr val="accent2"/>
                </a:solidFill>
                <a:latin typeface="Calibri"/>
              </a:rPr>
              <a:t>Directivo</a:t>
            </a:r>
            <a:endParaRPr lang="en-US" sz="4800" dirty="0">
              <a:solidFill>
                <a:schemeClr val="accent2"/>
              </a:solidFill>
              <a:latin typeface="Calibri"/>
            </a:endParaRPr>
          </a:p>
        </p:txBody>
      </p:sp>
    </p:spTree>
    <p:extLst>
      <p:ext uri="{BB962C8B-B14F-4D97-AF65-F5344CB8AC3E}">
        <p14:creationId xmlns:p14="http://schemas.microsoft.com/office/powerpoint/2010/main" val="317818002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857A75C-E600-4AC6-91A7-B9C0471F3099}"/>
              </a:ext>
            </a:extLst>
          </p:cNvPr>
          <p:cNvSpPr txBox="1"/>
          <p:nvPr/>
        </p:nvSpPr>
        <p:spPr>
          <a:xfrm>
            <a:off x="1201783" y="248194"/>
            <a:ext cx="10006148" cy="646331"/>
          </a:xfrm>
          <a:prstGeom prst="rect">
            <a:avLst/>
          </a:prstGeom>
          <a:noFill/>
        </p:spPr>
        <p:txBody>
          <a:bodyPr wrap="square" rtlCol="0">
            <a:spAutoFit/>
          </a:bodyPr>
          <a:lstStyle/>
          <a:p>
            <a:pPr algn="ctr"/>
            <a:r>
              <a:rPr lang="en-US" sz="3600">
                <a:ln w="0"/>
                <a:effectLst>
                  <a:outerShdw blurRad="38100" dist="19050" dir="2700000" algn="tl" rotWithShape="0">
                    <a:schemeClr val="dk1">
                      <a:alpha val="40000"/>
                    </a:schemeClr>
                  </a:outerShdw>
                </a:effectLst>
                <a:latin typeface="Arial Nova" panose="020B0504020202020204" pitchFamily="34" charset="0"/>
              </a:rPr>
              <a:t>Purpose// </a:t>
            </a:r>
            <a:r>
              <a:rPr lang="en-US" sz="3600" i="1"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Propósito</a:t>
            </a:r>
            <a:r>
              <a:rPr lang="en-US" sz="3600">
                <a:ln w="0"/>
                <a:effectLst>
                  <a:outerShdw blurRad="38100" dist="19050" dir="2700000" algn="tl" rotWithShape="0">
                    <a:schemeClr val="dk1">
                      <a:alpha val="40000"/>
                    </a:schemeClr>
                  </a:outerShdw>
                </a:effectLst>
                <a:latin typeface="Arial Nova" panose="020B0504020202020204" pitchFamily="34" charset="0"/>
              </a:rPr>
              <a:t>  </a:t>
            </a:r>
          </a:p>
        </p:txBody>
      </p:sp>
      <p:sp>
        <p:nvSpPr>
          <p:cNvPr id="9" name="TextBox 8">
            <a:extLst>
              <a:ext uri="{FF2B5EF4-FFF2-40B4-BE49-F238E27FC236}">
                <a16:creationId xmlns:a16="http://schemas.microsoft.com/office/drawing/2014/main" id="{284E9193-7C6F-4F9C-9EC0-DC6ED232D37F}"/>
              </a:ext>
            </a:extLst>
          </p:cNvPr>
          <p:cNvSpPr txBox="1"/>
          <p:nvPr/>
        </p:nvSpPr>
        <p:spPr>
          <a:xfrm>
            <a:off x="1111999" y="1507724"/>
            <a:ext cx="10185715" cy="4598182"/>
          </a:xfrm>
          <a:prstGeom prst="rect">
            <a:avLst/>
          </a:prstGeom>
          <a:noFill/>
        </p:spPr>
        <p:txBody>
          <a:bodyPr wrap="square" rtlCol="0">
            <a:spAutoFit/>
          </a:bodyPr>
          <a:lstStyle/>
          <a:p>
            <a:pPr marL="274320" indent="-274320">
              <a:spcBef>
                <a:spcPct val="20000"/>
              </a:spcBef>
              <a:buClr>
                <a:srgbClr val="0BD0D9"/>
              </a:buClr>
              <a:buSzPct val="95000"/>
              <a:buFont typeface="Wingdings" panose="05000000000000000000" pitchFamily="2" charset="2"/>
              <a:buChar char="Ø"/>
              <a:defRPr/>
            </a:pPr>
            <a:r>
              <a:rPr lang="en-US" sz="2400" dirty="0">
                <a:solidFill>
                  <a:prstClr val="black"/>
                </a:solidFill>
                <a:latin typeface="Calibri"/>
              </a:rPr>
              <a:t>Strategize to implement measures to improve air quality// </a:t>
            </a:r>
            <a:r>
              <a:rPr lang="es-ES" sz="2400" i="1" dirty="0">
                <a:solidFill>
                  <a:schemeClr val="accent2"/>
                </a:solidFill>
                <a:latin typeface="Calibri"/>
              </a:rPr>
              <a:t>Elaborar estrategias para implementar medidas para mejorar la calidad del aire.</a:t>
            </a:r>
            <a:r>
              <a:rPr lang="en-US" sz="2400" i="1" dirty="0">
                <a:solidFill>
                  <a:schemeClr val="accent2"/>
                </a:solidFill>
                <a:latin typeface="Calibri"/>
              </a:rPr>
              <a:t> </a:t>
            </a:r>
            <a:endParaRPr lang="en-US" sz="1100"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sz="2400" dirty="0">
                <a:solidFill>
                  <a:prstClr val="black"/>
                </a:solidFill>
                <a:latin typeface="Calibri"/>
              </a:rPr>
              <a:t>Determine air quality related needs and priorities for border communities and residents// </a:t>
            </a:r>
            <a:r>
              <a:rPr lang="es-ES" sz="2400" i="1" dirty="0">
                <a:solidFill>
                  <a:schemeClr val="accent2"/>
                </a:solidFill>
                <a:latin typeface="Calibri"/>
              </a:rPr>
              <a:t>Determinar las necesidades y prioridades relacionadas con la calidad del aire para las comunidades y residentes fronterizos</a:t>
            </a:r>
            <a:r>
              <a:rPr lang="en-US" sz="2400" i="1" dirty="0">
                <a:solidFill>
                  <a:schemeClr val="accent2"/>
                </a:solidFill>
                <a:latin typeface="Calibri"/>
              </a:rPr>
              <a:t> </a:t>
            </a:r>
            <a:endParaRPr kumimoji="0" lang="en-US" sz="1100" b="0" i="0" u="none" strike="noStrike" kern="1200" cap="none" spc="0" normalizeH="0" baseline="0" noProof="0" dirty="0">
              <a:ln>
                <a:noFill/>
              </a:ln>
              <a:solidFill>
                <a:schemeClr val="accent2"/>
              </a:solidFill>
              <a:effectLst/>
              <a:uLnTx/>
              <a:uFillTx/>
              <a:latin typeface="Calibri"/>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lang="en-US" sz="2400" dirty="0">
                <a:solidFill>
                  <a:prstClr val="black"/>
                </a:solidFill>
                <a:latin typeface="Calibri"/>
              </a:rPr>
              <a:t>Learn about the processes, protocols and resources available to improve air quality// </a:t>
            </a:r>
            <a:r>
              <a:rPr lang="es-ES" sz="2400" i="1" dirty="0">
                <a:solidFill>
                  <a:schemeClr val="accent2"/>
                </a:solidFill>
                <a:latin typeface="Calibri"/>
              </a:rPr>
              <a:t>Conoce los procesos, protocolos y recursos disponibles para mejorar la calidad del aire</a:t>
            </a:r>
            <a:r>
              <a:rPr lang="en-US" sz="2400" i="1" dirty="0">
                <a:solidFill>
                  <a:schemeClr val="accent2"/>
                </a:solidFill>
                <a:latin typeface="Calibri"/>
              </a:rPr>
              <a:t> </a:t>
            </a:r>
            <a:endParaRPr kumimoji="0" lang="en-US" sz="2400" b="0" i="1" u="none" strike="noStrike" kern="1200" cap="none" spc="0" normalizeH="0" baseline="0" noProof="0" dirty="0">
              <a:ln>
                <a:noFill/>
              </a:ln>
              <a:solidFill>
                <a:schemeClr val="accent2"/>
              </a:solidFill>
              <a:effectLst/>
              <a:uLnTx/>
              <a:uFillTx/>
              <a:latin typeface="Calibri"/>
              <a:ea typeface="+mn-ea"/>
              <a:cs typeface="+mn-cs"/>
            </a:endParaRPr>
          </a:p>
          <a:p>
            <a:pPr marL="274320" indent="-274320">
              <a:spcBef>
                <a:spcPct val="20000"/>
              </a:spcBef>
              <a:buClr>
                <a:srgbClr val="0BD0D9"/>
              </a:buClr>
              <a:buSzPct val="95000"/>
              <a:buFont typeface="Wingdings" panose="05000000000000000000" pitchFamily="2" charset="2"/>
              <a:buChar char="Ø"/>
              <a:defRPr/>
            </a:pPr>
            <a:r>
              <a:rPr lang="en-US" sz="2400" dirty="0">
                <a:solidFill>
                  <a:prstClr val="black"/>
                </a:solidFill>
                <a:latin typeface="Calibri"/>
              </a:rPr>
              <a:t>Contribute to the development of air quality monitoring and emission reduction plans// </a:t>
            </a:r>
            <a:r>
              <a:rPr lang="es-ES" sz="2400" dirty="0">
                <a:solidFill>
                  <a:schemeClr val="accent2"/>
                </a:solidFill>
                <a:latin typeface="Calibri"/>
              </a:rPr>
              <a:t>Contribuir al desarrollo de planes de monitoreo de la calidad del aire y reducción de emisiones</a:t>
            </a:r>
            <a:r>
              <a:rPr lang="en-US" sz="2400" dirty="0">
                <a:solidFill>
                  <a:schemeClr val="accent2"/>
                </a:solidFill>
                <a:latin typeface="Calibri"/>
              </a:rPr>
              <a:t> </a:t>
            </a: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196287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857A75C-E600-4AC6-91A7-B9C0471F3099}"/>
              </a:ext>
            </a:extLst>
          </p:cNvPr>
          <p:cNvSpPr txBox="1"/>
          <p:nvPr/>
        </p:nvSpPr>
        <p:spPr>
          <a:xfrm>
            <a:off x="1201783" y="248194"/>
            <a:ext cx="10006148" cy="646331"/>
          </a:xfrm>
          <a:prstGeom prst="rect">
            <a:avLst/>
          </a:prstGeom>
          <a:noFill/>
        </p:spPr>
        <p:txBody>
          <a:bodyPr wrap="square" rtlCol="0">
            <a:spAutoFit/>
          </a:bodyPr>
          <a:lstStyle/>
          <a:p>
            <a:pPr algn="ctr"/>
            <a:r>
              <a:rPr lang="en-US" sz="3600" dirty="0">
                <a:ln w="0"/>
                <a:effectLst>
                  <a:outerShdw blurRad="38100" dist="19050" dir="2700000" algn="tl" rotWithShape="0">
                    <a:schemeClr val="dk1">
                      <a:alpha val="40000"/>
                    </a:schemeClr>
                  </a:outerShdw>
                </a:effectLst>
                <a:latin typeface="Arial Nova" panose="020B0504020202020204" pitchFamily="34" charset="0"/>
              </a:rPr>
              <a:t>Draft Charter// </a:t>
            </a:r>
            <a:r>
              <a:rPr lang="en-US" sz="3600" dirty="0"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Estatuto</a:t>
            </a:r>
            <a:r>
              <a:rPr lang="en-US" sz="3600" dirty="0">
                <a:ln w="0"/>
                <a:solidFill>
                  <a:schemeClr val="accent2"/>
                </a:solidFill>
                <a:effectLst>
                  <a:outerShdw blurRad="38100" dist="19050" dir="2700000" algn="tl" rotWithShape="0">
                    <a:schemeClr val="dk1">
                      <a:alpha val="40000"/>
                    </a:schemeClr>
                  </a:outerShdw>
                </a:effectLst>
                <a:latin typeface="Arial Nova" panose="020B0504020202020204" pitchFamily="34" charset="0"/>
              </a:rPr>
              <a:t> </a:t>
            </a:r>
            <a:r>
              <a:rPr lang="en-US" sz="3600" dirty="0"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Borrador</a:t>
            </a:r>
            <a:r>
              <a:rPr lang="en-US" sz="3600" dirty="0">
                <a:ln w="0"/>
                <a:solidFill>
                  <a:schemeClr val="accent2"/>
                </a:solidFill>
                <a:effectLst>
                  <a:outerShdw blurRad="38100" dist="19050" dir="2700000" algn="tl" rotWithShape="0">
                    <a:schemeClr val="dk1">
                      <a:alpha val="40000"/>
                    </a:schemeClr>
                  </a:outerShdw>
                </a:effectLst>
                <a:latin typeface="Arial Nova" panose="020B0504020202020204" pitchFamily="34" charset="0"/>
              </a:rPr>
              <a:t>   </a:t>
            </a:r>
          </a:p>
        </p:txBody>
      </p:sp>
      <p:sp>
        <p:nvSpPr>
          <p:cNvPr id="9" name="TextBox 8">
            <a:extLst>
              <a:ext uri="{FF2B5EF4-FFF2-40B4-BE49-F238E27FC236}">
                <a16:creationId xmlns:a16="http://schemas.microsoft.com/office/drawing/2014/main" id="{284E9193-7C6F-4F9C-9EC0-DC6ED232D37F}"/>
              </a:ext>
            </a:extLst>
          </p:cNvPr>
          <p:cNvSpPr txBox="1"/>
          <p:nvPr/>
        </p:nvSpPr>
        <p:spPr>
          <a:xfrm>
            <a:off x="1111999" y="1331078"/>
            <a:ext cx="10185715" cy="5078313"/>
          </a:xfrm>
          <a:prstGeom prst="rect">
            <a:avLst/>
          </a:prstGeom>
          <a:noFill/>
        </p:spPr>
        <p:txBody>
          <a:bodyPr wrap="square" rtlCol="0">
            <a:spAutoFit/>
          </a:bodyPr>
          <a:lstStyle/>
          <a:p>
            <a:pPr>
              <a:spcBef>
                <a:spcPct val="20000"/>
              </a:spcBef>
              <a:buClr>
                <a:srgbClr val="0BD0D9"/>
              </a:buClr>
              <a:buSzPct val="95000"/>
              <a:defRPr/>
            </a:pPr>
            <a:r>
              <a:rPr lang="en-US" b="1" dirty="0">
                <a:solidFill>
                  <a:prstClr val="black"/>
                </a:solidFill>
                <a:latin typeface="Calibri"/>
              </a:rPr>
              <a:t>Who can be part of the Community Steering Committee?</a:t>
            </a:r>
          </a:p>
          <a:p>
            <a:pPr>
              <a:spcBef>
                <a:spcPct val="20000"/>
              </a:spcBef>
              <a:buClr>
                <a:srgbClr val="0BD0D9"/>
              </a:buClr>
              <a:buSzPct val="95000"/>
              <a:defRPr/>
            </a:pPr>
            <a:r>
              <a:rPr lang="en-US" b="1" dirty="0" err="1">
                <a:solidFill>
                  <a:schemeClr val="accent2"/>
                </a:solidFill>
                <a:latin typeface="Calibri"/>
              </a:rPr>
              <a:t>Quién</a:t>
            </a:r>
            <a:r>
              <a:rPr lang="en-US" b="1" dirty="0">
                <a:solidFill>
                  <a:schemeClr val="accent2"/>
                </a:solidFill>
                <a:latin typeface="Calibri"/>
              </a:rPr>
              <a:t> </a:t>
            </a:r>
            <a:r>
              <a:rPr lang="en-US" b="1" dirty="0" err="1">
                <a:solidFill>
                  <a:schemeClr val="accent2"/>
                </a:solidFill>
                <a:latin typeface="Calibri"/>
              </a:rPr>
              <a:t>puede</a:t>
            </a:r>
            <a:r>
              <a:rPr lang="en-US" b="1" dirty="0">
                <a:solidFill>
                  <a:schemeClr val="accent2"/>
                </a:solidFill>
                <a:latin typeface="Calibri"/>
              </a:rPr>
              <a:t> </a:t>
            </a:r>
            <a:r>
              <a:rPr lang="en-US" b="1" dirty="0" err="1">
                <a:solidFill>
                  <a:schemeClr val="accent2"/>
                </a:solidFill>
                <a:latin typeface="Calibri"/>
              </a:rPr>
              <a:t>pertenecer</a:t>
            </a:r>
            <a:r>
              <a:rPr lang="en-US" b="1" dirty="0">
                <a:solidFill>
                  <a:schemeClr val="accent2"/>
                </a:solidFill>
                <a:latin typeface="Calibri"/>
              </a:rPr>
              <a:t> al </a:t>
            </a:r>
            <a:r>
              <a:rPr lang="en-US" b="1" dirty="0" err="1">
                <a:solidFill>
                  <a:schemeClr val="accent2"/>
                </a:solidFill>
                <a:latin typeface="Calibri"/>
              </a:rPr>
              <a:t>Comité</a:t>
            </a:r>
            <a:r>
              <a:rPr lang="en-US" b="1" dirty="0">
                <a:solidFill>
                  <a:schemeClr val="accent2"/>
                </a:solidFill>
                <a:latin typeface="Calibri"/>
              </a:rPr>
              <a:t> </a:t>
            </a:r>
            <a:r>
              <a:rPr lang="en-US" b="1" dirty="0" err="1">
                <a:solidFill>
                  <a:schemeClr val="accent2"/>
                </a:solidFill>
                <a:latin typeface="Calibri"/>
              </a:rPr>
              <a:t>Directivo</a:t>
            </a:r>
            <a:r>
              <a:rPr lang="en-US" b="1" dirty="0">
                <a:solidFill>
                  <a:schemeClr val="accent2"/>
                </a:solidFill>
                <a:latin typeface="Calibri"/>
              </a:rPr>
              <a:t> </a:t>
            </a:r>
            <a:r>
              <a:rPr lang="en-US" b="1" dirty="0" err="1">
                <a:solidFill>
                  <a:schemeClr val="accent2"/>
                </a:solidFill>
                <a:latin typeface="Calibri"/>
              </a:rPr>
              <a:t>Comunitario</a:t>
            </a:r>
            <a:r>
              <a:rPr lang="en-US" b="1" dirty="0">
                <a:solidFill>
                  <a:schemeClr val="accent2"/>
                </a:solidFill>
                <a:latin typeface="Calibri"/>
              </a:rPr>
              <a:t>?</a:t>
            </a:r>
          </a:p>
          <a:p>
            <a:pPr marL="274320" indent="-274320">
              <a:spcBef>
                <a:spcPct val="20000"/>
              </a:spcBef>
              <a:buClr>
                <a:srgbClr val="0BD0D9"/>
              </a:buClr>
              <a:buSzPct val="95000"/>
              <a:buFont typeface="Wingdings" panose="05000000000000000000" pitchFamily="2" charset="2"/>
              <a:buChar char="Ø"/>
              <a:defRPr/>
            </a:pPr>
            <a:r>
              <a:rPr lang="en-US" dirty="0">
                <a:solidFill>
                  <a:prstClr val="black"/>
                </a:solidFill>
                <a:latin typeface="Calibri"/>
              </a:rPr>
              <a:t>Individuals residing, working, or owning businesses within the community boundaries/ </a:t>
            </a:r>
            <a:r>
              <a:rPr lang="en-US" dirty="0" err="1">
                <a:solidFill>
                  <a:schemeClr val="accent2"/>
                </a:solidFill>
                <a:latin typeface="Calibri"/>
              </a:rPr>
              <a:t>Individuos</a:t>
            </a:r>
            <a:r>
              <a:rPr lang="en-US" dirty="0">
                <a:solidFill>
                  <a:schemeClr val="accent2"/>
                </a:solidFill>
                <a:latin typeface="Calibri"/>
              </a:rPr>
              <a:t> que </a:t>
            </a:r>
            <a:r>
              <a:rPr lang="en-US" dirty="0" err="1">
                <a:solidFill>
                  <a:schemeClr val="accent2"/>
                </a:solidFill>
                <a:latin typeface="Calibri"/>
              </a:rPr>
              <a:t>residan</a:t>
            </a:r>
            <a:r>
              <a:rPr lang="en-US" dirty="0">
                <a:solidFill>
                  <a:schemeClr val="accent2"/>
                </a:solidFill>
                <a:latin typeface="Calibri"/>
              </a:rPr>
              <a:t>, </a:t>
            </a:r>
            <a:r>
              <a:rPr lang="en-US" dirty="0" err="1">
                <a:solidFill>
                  <a:schemeClr val="accent2"/>
                </a:solidFill>
                <a:latin typeface="Calibri"/>
              </a:rPr>
              <a:t>laboren</a:t>
            </a:r>
            <a:r>
              <a:rPr lang="en-US" dirty="0">
                <a:solidFill>
                  <a:schemeClr val="accent2"/>
                </a:solidFill>
                <a:latin typeface="Calibri"/>
              </a:rPr>
              <a:t>, o </a:t>
            </a:r>
            <a:r>
              <a:rPr lang="en-US" dirty="0" err="1">
                <a:solidFill>
                  <a:schemeClr val="accent2"/>
                </a:solidFill>
                <a:latin typeface="Calibri"/>
              </a:rPr>
              <a:t>sean</a:t>
            </a:r>
            <a:r>
              <a:rPr lang="en-US" dirty="0">
                <a:solidFill>
                  <a:schemeClr val="accent2"/>
                </a:solidFill>
                <a:latin typeface="Calibri"/>
              </a:rPr>
              <a:t> </a:t>
            </a:r>
            <a:r>
              <a:rPr lang="en-US" dirty="0" err="1">
                <a:solidFill>
                  <a:schemeClr val="accent2"/>
                </a:solidFill>
                <a:latin typeface="Calibri"/>
              </a:rPr>
              <a:t>propietarios</a:t>
            </a:r>
            <a:r>
              <a:rPr lang="en-US" dirty="0">
                <a:solidFill>
                  <a:schemeClr val="accent2"/>
                </a:solidFill>
                <a:latin typeface="Calibri"/>
              </a:rPr>
              <a:t> de </a:t>
            </a:r>
            <a:r>
              <a:rPr lang="en-US" dirty="0" err="1">
                <a:solidFill>
                  <a:schemeClr val="accent2"/>
                </a:solidFill>
                <a:latin typeface="Calibri"/>
              </a:rPr>
              <a:t>negocios</a:t>
            </a:r>
            <a:r>
              <a:rPr lang="en-US" dirty="0">
                <a:solidFill>
                  <a:schemeClr val="accent2"/>
                </a:solidFill>
                <a:latin typeface="Calibri"/>
              </a:rPr>
              <a:t> dentro de los </a:t>
            </a:r>
            <a:r>
              <a:rPr lang="en-US" dirty="0" err="1">
                <a:solidFill>
                  <a:schemeClr val="accent2"/>
                </a:solidFill>
                <a:latin typeface="Calibri"/>
              </a:rPr>
              <a:t>límites</a:t>
            </a:r>
            <a:r>
              <a:rPr lang="en-US" dirty="0">
                <a:solidFill>
                  <a:schemeClr val="accent2"/>
                </a:solidFill>
                <a:latin typeface="Calibri"/>
              </a:rPr>
              <a:t> de la </a:t>
            </a:r>
            <a:r>
              <a:rPr lang="en-US" dirty="0" err="1">
                <a:solidFill>
                  <a:schemeClr val="accent2"/>
                </a:solidFill>
                <a:latin typeface="Calibri"/>
              </a:rPr>
              <a:t>comunidad</a:t>
            </a:r>
            <a:endParaRPr lang="en-US" dirty="0">
              <a:solidFill>
                <a:schemeClr val="accent2"/>
              </a:solidFill>
              <a:latin typeface="Calibri"/>
            </a:endParaRP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solidFill>
                  <a:prstClr val="black"/>
                </a:solidFill>
                <a:latin typeface="Calibri"/>
              </a:rPr>
              <a:t>CBOs, public health organizations, schools, academic researchers, labor unions, planning agencies, city/County officials, transportation agencies, local business associations// </a:t>
            </a:r>
            <a:r>
              <a:rPr lang="en-US" dirty="0" err="1">
                <a:solidFill>
                  <a:schemeClr val="accent2"/>
                </a:solidFill>
                <a:latin typeface="Calibri"/>
              </a:rPr>
              <a:t>Organizaciones</a:t>
            </a:r>
            <a:r>
              <a:rPr lang="en-US" dirty="0">
                <a:solidFill>
                  <a:schemeClr val="accent2"/>
                </a:solidFill>
                <a:latin typeface="Calibri"/>
              </a:rPr>
              <a:t> </a:t>
            </a:r>
            <a:r>
              <a:rPr lang="en-US" dirty="0" err="1">
                <a:solidFill>
                  <a:schemeClr val="accent2"/>
                </a:solidFill>
                <a:latin typeface="Calibri"/>
              </a:rPr>
              <a:t>comunitarias</a:t>
            </a:r>
            <a:r>
              <a:rPr lang="en-US" dirty="0">
                <a:solidFill>
                  <a:schemeClr val="accent2"/>
                </a:solidFill>
                <a:latin typeface="Calibri"/>
              </a:rPr>
              <a:t>, de </a:t>
            </a:r>
            <a:r>
              <a:rPr lang="en-US" dirty="0" err="1">
                <a:solidFill>
                  <a:schemeClr val="accent2"/>
                </a:solidFill>
                <a:latin typeface="Calibri"/>
              </a:rPr>
              <a:t>salud</a:t>
            </a:r>
            <a:r>
              <a:rPr lang="en-US" dirty="0">
                <a:solidFill>
                  <a:schemeClr val="accent2"/>
                </a:solidFill>
                <a:latin typeface="Calibri"/>
              </a:rPr>
              <a:t> </a:t>
            </a:r>
            <a:r>
              <a:rPr lang="en-US" dirty="0" err="1">
                <a:solidFill>
                  <a:schemeClr val="accent2"/>
                </a:solidFill>
                <a:latin typeface="Calibri"/>
              </a:rPr>
              <a:t>pública</a:t>
            </a:r>
            <a:r>
              <a:rPr lang="en-US" dirty="0">
                <a:solidFill>
                  <a:schemeClr val="accent2"/>
                </a:solidFill>
                <a:latin typeface="Calibri"/>
              </a:rPr>
              <a:t>, </a:t>
            </a:r>
            <a:r>
              <a:rPr lang="en-US" dirty="0" err="1">
                <a:solidFill>
                  <a:schemeClr val="accent2"/>
                </a:solidFill>
                <a:latin typeface="Calibri"/>
              </a:rPr>
              <a:t>escuelas</a:t>
            </a:r>
            <a:r>
              <a:rPr lang="en-US" dirty="0">
                <a:solidFill>
                  <a:schemeClr val="accent2"/>
                </a:solidFill>
                <a:latin typeface="Calibri"/>
              </a:rPr>
              <a:t>, </a:t>
            </a:r>
            <a:r>
              <a:rPr lang="en-US" dirty="0" err="1">
                <a:solidFill>
                  <a:schemeClr val="accent2"/>
                </a:solidFill>
                <a:latin typeface="Calibri"/>
              </a:rPr>
              <a:t>investigadores</a:t>
            </a:r>
            <a:r>
              <a:rPr lang="en-US" dirty="0">
                <a:solidFill>
                  <a:schemeClr val="accent2"/>
                </a:solidFill>
                <a:latin typeface="Calibri"/>
              </a:rPr>
              <a:t> </a:t>
            </a:r>
            <a:r>
              <a:rPr lang="en-US" dirty="0" err="1">
                <a:solidFill>
                  <a:schemeClr val="accent2"/>
                </a:solidFill>
                <a:latin typeface="Calibri"/>
              </a:rPr>
              <a:t>académicos</a:t>
            </a:r>
            <a:r>
              <a:rPr lang="en-US" dirty="0">
                <a:solidFill>
                  <a:schemeClr val="accent2"/>
                </a:solidFill>
                <a:latin typeface="Calibri"/>
              </a:rPr>
              <a:t>, </a:t>
            </a:r>
            <a:r>
              <a:rPr lang="en-US" dirty="0" err="1">
                <a:solidFill>
                  <a:schemeClr val="accent2"/>
                </a:solidFill>
                <a:latin typeface="Calibri"/>
              </a:rPr>
              <a:t>sindicatos</a:t>
            </a:r>
            <a:r>
              <a:rPr lang="en-US" dirty="0">
                <a:solidFill>
                  <a:schemeClr val="accent2"/>
                </a:solidFill>
                <a:latin typeface="Calibri"/>
              </a:rPr>
              <a:t>, </a:t>
            </a:r>
            <a:r>
              <a:rPr lang="en-US" dirty="0" err="1">
                <a:solidFill>
                  <a:schemeClr val="accent2"/>
                </a:solidFill>
                <a:latin typeface="Calibri"/>
              </a:rPr>
              <a:t>organizaiones</a:t>
            </a:r>
            <a:r>
              <a:rPr lang="en-US" dirty="0">
                <a:solidFill>
                  <a:schemeClr val="accent2"/>
                </a:solidFill>
                <a:latin typeface="Calibri"/>
              </a:rPr>
              <a:t> de </a:t>
            </a:r>
            <a:r>
              <a:rPr lang="en-US" dirty="0" err="1">
                <a:solidFill>
                  <a:schemeClr val="accent2"/>
                </a:solidFill>
                <a:latin typeface="Calibri"/>
              </a:rPr>
              <a:t>planeación</a:t>
            </a:r>
            <a:r>
              <a:rPr lang="en-US" dirty="0">
                <a:solidFill>
                  <a:schemeClr val="accent2"/>
                </a:solidFill>
                <a:latin typeface="Calibri"/>
              </a:rPr>
              <a:t> </a:t>
            </a:r>
            <a:r>
              <a:rPr lang="en-US" dirty="0" err="1">
                <a:solidFill>
                  <a:schemeClr val="accent2"/>
                </a:solidFill>
                <a:latin typeface="Calibri"/>
              </a:rPr>
              <a:t>urbana</a:t>
            </a:r>
            <a:r>
              <a:rPr lang="en-US" dirty="0">
                <a:solidFill>
                  <a:schemeClr val="accent2"/>
                </a:solidFill>
                <a:latin typeface="Calibri"/>
              </a:rPr>
              <a:t>, </a:t>
            </a:r>
            <a:r>
              <a:rPr lang="en-US" dirty="0" err="1">
                <a:solidFill>
                  <a:schemeClr val="accent2"/>
                </a:solidFill>
                <a:latin typeface="Calibri"/>
              </a:rPr>
              <a:t>oficiales</a:t>
            </a:r>
            <a:r>
              <a:rPr lang="en-US" dirty="0">
                <a:solidFill>
                  <a:schemeClr val="accent2"/>
                </a:solidFill>
                <a:latin typeface="Calibri"/>
              </a:rPr>
              <a:t> de la ciudad/</a:t>
            </a:r>
            <a:r>
              <a:rPr lang="en-US" dirty="0" err="1">
                <a:solidFill>
                  <a:schemeClr val="accent2"/>
                </a:solidFill>
                <a:latin typeface="Calibri"/>
              </a:rPr>
              <a:t>Condado</a:t>
            </a:r>
            <a:r>
              <a:rPr lang="en-US" dirty="0">
                <a:solidFill>
                  <a:schemeClr val="accent2"/>
                </a:solidFill>
                <a:latin typeface="Calibri"/>
              </a:rPr>
              <a:t>, </a:t>
            </a:r>
            <a:r>
              <a:rPr lang="en-US" dirty="0" err="1">
                <a:solidFill>
                  <a:schemeClr val="accent2"/>
                </a:solidFill>
                <a:latin typeface="Calibri"/>
              </a:rPr>
              <a:t>agencias</a:t>
            </a:r>
            <a:r>
              <a:rPr lang="en-US" dirty="0">
                <a:solidFill>
                  <a:schemeClr val="accent2"/>
                </a:solidFill>
                <a:latin typeface="Calibri"/>
              </a:rPr>
              <a:t> de </a:t>
            </a:r>
            <a:r>
              <a:rPr lang="en-US" dirty="0" err="1">
                <a:solidFill>
                  <a:schemeClr val="accent2"/>
                </a:solidFill>
                <a:latin typeface="Calibri"/>
              </a:rPr>
              <a:t>transporte</a:t>
            </a:r>
            <a:r>
              <a:rPr lang="en-US" dirty="0">
                <a:solidFill>
                  <a:schemeClr val="accent2"/>
                </a:solidFill>
                <a:latin typeface="Calibri"/>
              </a:rPr>
              <a:t>, </a:t>
            </a:r>
            <a:r>
              <a:rPr lang="en-US" dirty="0" err="1">
                <a:solidFill>
                  <a:schemeClr val="accent2"/>
                </a:solidFill>
                <a:latin typeface="Calibri"/>
              </a:rPr>
              <a:t>asociaciones</a:t>
            </a:r>
            <a:r>
              <a:rPr lang="en-US" dirty="0">
                <a:solidFill>
                  <a:schemeClr val="accent2"/>
                </a:solidFill>
                <a:latin typeface="Calibri"/>
              </a:rPr>
              <a:t> locales de </a:t>
            </a:r>
            <a:r>
              <a:rPr lang="en-US" dirty="0" err="1">
                <a:solidFill>
                  <a:schemeClr val="accent2"/>
                </a:solidFill>
                <a:latin typeface="Calibri"/>
              </a:rPr>
              <a:t>negocios</a:t>
            </a:r>
            <a:endParaRPr lang="en-US" dirty="0">
              <a:solidFill>
                <a:schemeClr val="accent2"/>
              </a:solidFill>
              <a:latin typeface="Calibri"/>
            </a:endParaRP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solidFill>
                  <a:prstClr val="black"/>
                </a:solidFill>
                <a:latin typeface="Calibri"/>
              </a:rPr>
              <a:t>Odd number of members, majority community residents// </a:t>
            </a:r>
            <a:r>
              <a:rPr lang="en-US" dirty="0" err="1">
                <a:solidFill>
                  <a:schemeClr val="accent2"/>
                </a:solidFill>
                <a:latin typeface="Calibri"/>
              </a:rPr>
              <a:t>Número</a:t>
            </a:r>
            <a:r>
              <a:rPr lang="en-US" dirty="0">
                <a:solidFill>
                  <a:schemeClr val="accent2"/>
                </a:solidFill>
                <a:latin typeface="Calibri"/>
              </a:rPr>
              <a:t> non de </a:t>
            </a:r>
            <a:r>
              <a:rPr lang="en-US" dirty="0" err="1">
                <a:solidFill>
                  <a:schemeClr val="accent2"/>
                </a:solidFill>
                <a:latin typeface="Calibri"/>
              </a:rPr>
              <a:t>miembros</a:t>
            </a:r>
            <a:r>
              <a:rPr lang="en-US" dirty="0">
                <a:solidFill>
                  <a:schemeClr val="accent2"/>
                </a:solidFill>
                <a:latin typeface="Calibri"/>
              </a:rPr>
              <a:t>, </a:t>
            </a:r>
            <a:r>
              <a:rPr lang="en-US" dirty="0" err="1">
                <a:solidFill>
                  <a:schemeClr val="accent2"/>
                </a:solidFill>
                <a:latin typeface="Calibri"/>
              </a:rPr>
              <a:t>mayoría</a:t>
            </a:r>
            <a:r>
              <a:rPr lang="en-US" dirty="0">
                <a:solidFill>
                  <a:schemeClr val="accent2"/>
                </a:solidFill>
                <a:latin typeface="Calibri"/>
              </a:rPr>
              <a:t> residents</a:t>
            </a: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solidFill>
                  <a:prstClr val="black"/>
                </a:solidFill>
                <a:latin typeface="Calibri"/>
              </a:rPr>
              <a:t>1 - 2 year commitment// </a:t>
            </a:r>
            <a:r>
              <a:rPr lang="es-ES" dirty="0">
                <a:solidFill>
                  <a:schemeClr val="accent2"/>
                </a:solidFill>
                <a:latin typeface="Calibri"/>
              </a:rPr>
              <a:t>Compromiso de 1 - 2 años</a:t>
            </a:r>
            <a:r>
              <a:rPr lang="en-US" dirty="0">
                <a:solidFill>
                  <a:schemeClr val="accent2"/>
                </a:solidFill>
                <a:latin typeface="Calibri"/>
              </a:rPr>
              <a:t> </a:t>
            </a: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latin typeface="Calibri"/>
              </a:rPr>
              <a:t>Stipends available for member residents// </a:t>
            </a:r>
            <a:r>
              <a:rPr lang="en-US" dirty="0" err="1">
                <a:solidFill>
                  <a:schemeClr val="accent2"/>
                </a:solidFill>
                <a:latin typeface="Calibri"/>
              </a:rPr>
              <a:t>Compensación</a:t>
            </a:r>
            <a:r>
              <a:rPr lang="en-US" dirty="0">
                <a:solidFill>
                  <a:schemeClr val="accent2"/>
                </a:solidFill>
                <a:latin typeface="Calibri"/>
              </a:rPr>
              <a:t> disponible </a:t>
            </a:r>
            <a:br>
              <a:rPr lang="en-US" dirty="0">
                <a:solidFill>
                  <a:schemeClr val="accent2"/>
                </a:solidFill>
                <a:latin typeface="Calibri"/>
              </a:rPr>
            </a:br>
            <a:r>
              <a:rPr lang="en-US" dirty="0">
                <a:solidFill>
                  <a:schemeClr val="accent2"/>
                </a:solidFill>
                <a:latin typeface="Calibri"/>
              </a:rPr>
              <a:t>para </a:t>
            </a:r>
            <a:r>
              <a:rPr lang="en-US" dirty="0" err="1">
                <a:solidFill>
                  <a:schemeClr val="accent2"/>
                </a:solidFill>
                <a:latin typeface="Calibri"/>
              </a:rPr>
              <a:t>miembros</a:t>
            </a:r>
            <a:r>
              <a:rPr lang="en-US" dirty="0">
                <a:solidFill>
                  <a:schemeClr val="accent2"/>
                </a:solidFill>
                <a:latin typeface="Calibri"/>
              </a:rPr>
              <a:t> residents</a:t>
            </a:r>
          </a:p>
        </p:txBody>
      </p:sp>
    </p:spTree>
    <p:extLst>
      <p:ext uri="{BB962C8B-B14F-4D97-AF65-F5344CB8AC3E}">
        <p14:creationId xmlns:p14="http://schemas.microsoft.com/office/powerpoint/2010/main" val="8096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857A75C-E600-4AC6-91A7-B9C0471F3099}"/>
              </a:ext>
            </a:extLst>
          </p:cNvPr>
          <p:cNvSpPr txBox="1"/>
          <p:nvPr/>
        </p:nvSpPr>
        <p:spPr>
          <a:xfrm>
            <a:off x="1201783" y="248194"/>
            <a:ext cx="10006148" cy="646331"/>
          </a:xfrm>
          <a:prstGeom prst="rect">
            <a:avLst/>
          </a:prstGeom>
          <a:noFill/>
        </p:spPr>
        <p:txBody>
          <a:bodyPr wrap="square" rtlCol="0">
            <a:spAutoFit/>
          </a:bodyPr>
          <a:lstStyle/>
          <a:p>
            <a:pPr algn="ctr"/>
            <a:r>
              <a:rPr lang="en-US" sz="3600" dirty="0">
                <a:ln w="0"/>
                <a:effectLst>
                  <a:outerShdw blurRad="38100" dist="19050" dir="2700000" algn="tl" rotWithShape="0">
                    <a:schemeClr val="dk1">
                      <a:alpha val="40000"/>
                    </a:schemeClr>
                  </a:outerShdw>
                </a:effectLst>
                <a:latin typeface="Arial Nova" panose="020B0504020202020204" pitchFamily="34" charset="0"/>
              </a:rPr>
              <a:t>Draft Charter// </a:t>
            </a:r>
            <a:r>
              <a:rPr lang="en-US" sz="3600" dirty="0"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Estatuto</a:t>
            </a:r>
            <a:r>
              <a:rPr lang="en-US" sz="3600" dirty="0">
                <a:ln w="0"/>
                <a:solidFill>
                  <a:schemeClr val="accent2"/>
                </a:solidFill>
                <a:effectLst>
                  <a:outerShdw blurRad="38100" dist="19050" dir="2700000" algn="tl" rotWithShape="0">
                    <a:schemeClr val="dk1">
                      <a:alpha val="40000"/>
                    </a:schemeClr>
                  </a:outerShdw>
                </a:effectLst>
                <a:latin typeface="Arial Nova" panose="020B0504020202020204" pitchFamily="34" charset="0"/>
              </a:rPr>
              <a:t> </a:t>
            </a:r>
            <a:r>
              <a:rPr lang="en-US" sz="3600" dirty="0"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Borrador</a:t>
            </a:r>
            <a:r>
              <a:rPr lang="en-US" sz="3600" dirty="0">
                <a:ln w="0"/>
                <a:solidFill>
                  <a:schemeClr val="accent2"/>
                </a:solidFill>
                <a:effectLst>
                  <a:outerShdw blurRad="38100" dist="19050" dir="2700000" algn="tl" rotWithShape="0">
                    <a:schemeClr val="dk1">
                      <a:alpha val="40000"/>
                    </a:schemeClr>
                  </a:outerShdw>
                </a:effectLst>
                <a:latin typeface="Arial Nova" panose="020B0504020202020204" pitchFamily="34" charset="0"/>
              </a:rPr>
              <a:t>   </a:t>
            </a:r>
          </a:p>
        </p:txBody>
      </p:sp>
      <p:sp>
        <p:nvSpPr>
          <p:cNvPr id="9" name="TextBox 8">
            <a:extLst>
              <a:ext uri="{FF2B5EF4-FFF2-40B4-BE49-F238E27FC236}">
                <a16:creationId xmlns:a16="http://schemas.microsoft.com/office/drawing/2014/main" id="{284E9193-7C6F-4F9C-9EC0-DC6ED232D37F}"/>
              </a:ext>
            </a:extLst>
          </p:cNvPr>
          <p:cNvSpPr txBox="1"/>
          <p:nvPr/>
        </p:nvSpPr>
        <p:spPr>
          <a:xfrm>
            <a:off x="1111999" y="1286473"/>
            <a:ext cx="10185715" cy="4912114"/>
          </a:xfrm>
          <a:prstGeom prst="rect">
            <a:avLst/>
          </a:prstGeom>
          <a:noFill/>
        </p:spPr>
        <p:txBody>
          <a:bodyPr wrap="square" rtlCol="0">
            <a:spAutoFit/>
          </a:bodyPr>
          <a:lstStyle/>
          <a:p>
            <a:pPr>
              <a:spcBef>
                <a:spcPct val="20000"/>
              </a:spcBef>
              <a:buClr>
                <a:srgbClr val="0BD0D9"/>
              </a:buClr>
              <a:buSzPct val="95000"/>
              <a:defRPr/>
            </a:pPr>
            <a:r>
              <a:rPr lang="en-US" b="1" dirty="0">
                <a:solidFill>
                  <a:prstClr val="black"/>
                </a:solidFill>
                <a:latin typeface="Calibri"/>
              </a:rPr>
              <a:t>Logistics and Responsibilities</a:t>
            </a:r>
          </a:p>
          <a:p>
            <a:pPr>
              <a:spcBef>
                <a:spcPct val="20000"/>
              </a:spcBef>
              <a:buClr>
                <a:srgbClr val="0BD0D9"/>
              </a:buClr>
              <a:buSzPct val="95000"/>
              <a:defRPr/>
            </a:pPr>
            <a:r>
              <a:rPr lang="en-US" b="1" dirty="0">
                <a:solidFill>
                  <a:schemeClr val="accent2"/>
                </a:solidFill>
                <a:latin typeface="Calibri"/>
              </a:rPr>
              <a:t>Logistica y </a:t>
            </a:r>
            <a:r>
              <a:rPr lang="en-US" b="1" dirty="0" err="1">
                <a:solidFill>
                  <a:schemeClr val="accent2"/>
                </a:solidFill>
                <a:latin typeface="Calibri"/>
              </a:rPr>
              <a:t>Reponsabilidades</a:t>
            </a:r>
            <a:endParaRPr lang="en-US" b="1"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latin typeface="Calibri"/>
              </a:rPr>
              <a:t>Agendas posted on APCD website 72 </a:t>
            </a:r>
            <a:r>
              <a:rPr lang="en-US" dirty="0" err="1">
                <a:latin typeface="Calibri"/>
              </a:rPr>
              <a:t>hrs</a:t>
            </a:r>
            <a:r>
              <a:rPr lang="en-US" dirty="0">
                <a:latin typeface="Calibri"/>
              </a:rPr>
              <a:t> in advance// </a:t>
            </a:r>
            <a:r>
              <a:rPr lang="en-US" dirty="0">
                <a:solidFill>
                  <a:schemeClr val="accent2"/>
                </a:solidFill>
                <a:latin typeface="Calibri"/>
              </a:rPr>
              <a:t>Agendas </a:t>
            </a:r>
            <a:r>
              <a:rPr lang="en-US" dirty="0" err="1">
                <a:solidFill>
                  <a:schemeClr val="accent2"/>
                </a:solidFill>
                <a:latin typeface="Calibri"/>
              </a:rPr>
              <a:t>publicadas</a:t>
            </a:r>
            <a:r>
              <a:rPr lang="en-US" dirty="0">
                <a:solidFill>
                  <a:schemeClr val="accent2"/>
                </a:solidFill>
                <a:latin typeface="Calibri"/>
              </a:rPr>
              <a:t> </a:t>
            </a:r>
            <a:r>
              <a:rPr lang="en-US" dirty="0" err="1">
                <a:solidFill>
                  <a:schemeClr val="accent2"/>
                </a:solidFill>
                <a:latin typeface="Calibri"/>
              </a:rPr>
              <a:t>en</a:t>
            </a:r>
            <a:r>
              <a:rPr lang="en-US" dirty="0">
                <a:solidFill>
                  <a:schemeClr val="accent2"/>
                </a:solidFill>
                <a:latin typeface="Calibri"/>
              </a:rPr>
              <a:t> la </a:t>
            </a:r>
            <a:r>
              <a:rPr lang="en-US" dirty="0" err="1">
                <a:solidFill>
                  <a:schemeClr val="accent2"/>
                </a:solidFill>
                <a:latin typeface="Calibri"/>
              </a:rPr>
              <a:t>pقgina</a:t>
            </a:r>
            <a:r>
              <a:rPr lang="en-US" dirty="0">
                <a:solidFill>
                  <a:schemeClr val="accent2"/>
                </a:solidFill>
                <a:latin typeface="Calibri"/>
              </a:rPr>
              <a:t> web del APCD con 72 </a:t>
            </a:r>
            <a:r>
              <a:rPr lang="en-US" dirty="0" err="1">
                <a:solidFill>
                  <a:schemeClr val="accent2"/>
                </a:solidFill>
                <a:latin typeface="Calibri"/>
              </a:rPr>
              <a:t>hrs</a:t>
            </a:r>
            <a:r>
              <a:rPr lang="en-US" dirty="0">
                <a:solidFill>
                  <a:schemeClr val="accent2"/>
                </a:solidFill>
                <a:latin typeface="Calibri"/>
              </a:rPr>
              <a:t> de </a:t>
            </a:r>
            <a:r>
              <a:rPr lang="en-US" dirty="0" err="1">
                <a:solidFill>
                  <a:schemeClr val="accent2"/>
                </a:solidFill>
                <a:latin typeface="Calibri"/>
              </a:rPr>
              <a:t>anticipación</a:t>
            </a:r>
            <a:endParaRPr lang="en-US" dirty="0">
              <a:solidFill>
                <a:schemeClr val="accent2"/>
              </a:solidFill>
              <a:latin typeface="Calibri"/>
            </a:endParaRP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latin typeface="Calibri"/>
              </a:rPr>
              <a:t>Virtual meetings and, if needed, in person// </a:t>
            </a:r>
            <a:r>
              <a:rPr lang="en-US" dirty="0" err="1">
                <a:solidFill>
                  <a:schemeClr val="accent2"/>
                </a:solidFill>
                <a:latin typeface="Calibri"/>
              </a:rPr>
              <a:t>Reuniones</a:t>
            </a:r>
            <a:r>
              <a:rPr lang="en-US" dirty="0">
                <a:solidFill>
                  <a:schemeClr val="accent2"/>
                </a:solidFill>
                <a:latin typeface="Calibri"/>
              </a:rPr>
              <a:t> </a:t>
            </a:r>
            <a:r>
              <a:rPr lang="en-US" dirty="0" err="1">
                <a:solidFill>
                  <a:schemeClr val="accent2"/>
                </a:solidFill>
                <a:latin typeface="Calibri"/>
              </a:rPr>
              <a:t>virtuales</a:t>
            </a:r>
            <a:r>
              <a:rPr lang="en-US" dirty="0">
                <a:solidFill>
                  <a:schemeClr val="accent2"/>
                </a:solidFill>
                <a:latin typeface="Calibri"/>
              </a:rPr>
              <a:t> y de ser </a:t>
            </a:r>
            <a:r>
              <a:rPr lang="en-US" dirty="0" err="1">
                <a:solidFill>
                  <a:schemeClr val="accent2"/>
                </a:solidFill>
                <a:latin typeface="Calibri"/>
              </a:rPr>
              <a:t>necesario</a:t>
            </a:r>
            <a:r>
              <a:rPr lang="en-US" dirty="0">
                <a:solidFill>
                  <a:schemeClr val="accent2"/>
                </a:solidFill>
                <a:latin typeface="Calibri"/>
              </a:rPr>
              <a:t>, </a:t>
            </a:r>
            <a:r>
              <a:rPr lang="en-US" dirty="0" err="1">
                <a:solidFill>
                  <a:schemeClr val="accent2"/>
                </a:solidFill>
                <a:latin typeface="Calibri"/>
              </a:rPr>
              <a:t>en</a:t>
            </a:r>
            <a:r>
              <a:rPr lang="en-US" dirty="0">
                <a:solidFill>
                  <a:schemeClr val="accent2"/>
                </a:solidFill>
                <a:latin typeface="Calibri"/>
              </a:rPr>
              <a:t> persona.</a:t>
            </a:r>
          </a:p>
          <a:p>
            <a:pPr marL="274320" indent="-274320">
              <a:spcBef>
                <a:spcPct val="20000"/>
              </a:spcBef>
              <a:buClr>
                <a:srgbClr val="0BD0D9"/>
              </a:buClr>
              <a:buSzPct val="95000"/>
              <a:buFont typeface="Wingdings" panose="05000000000000000000" pitchFamily="2" charset="2"/>
              <a:buChar char="Ø"/>
              <a:defRPr/>
            </a:pPr>
            <a:endParaRPr lang="en-US" dirty="0">
              <a:solidFill>
                <a:prstClr val="black"/>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solidFill>
                  <a:prstClr val="black"/>
                </a:solidFill>
                <a:latin typeface="Calibri"/>
              </a:rPr>
              <a:t>Attend monthly meetings// </a:t>
            </a:r>
            <a:r>
              <a:rPr lang="en-US" dirty="0" err="1">
                <a:solidFill>
                  <a:schemeClr val="accent2"/>
                </a:solidFill>
                <a:latin typeface="Calibri"/>
              </a:rPr>
              <a:t>Asistir</a:t>
            </a:r>
            <a:r>
              <a:rPr lang="en-US" dirty="0">
                <a:solidFill>
                  <a:schemeClr val="accent2"/>
                </a:solidFill>
                <a:latin typeface="Calibri"/>
              </a:rPr>
              <a:t> a </a:t>
            </a:r>
            <a:r>
              <a:rPr lang="en-US" dirty="0" err="1">
                <a:solidFill>
                  <a:schemeClr val="accent2"/>
                </a:solidFill>
                <a:latin typeface="Calibri"/>
              </a:rPr>
              <a:t>reuniones</a:t>
            </a:r>
            <a:r>
              <a:rPr lang="en-US" dirty="0">
                <a:solidFill>
                  <a:schemeClr val="accent2"/>
                </a:solidFill>
                <a:latin typeface="Calibri"/>
              </a:rPr>
              <a:t> </a:t>
            </a:r>
            <a:r>
              <a:rPr lang="en-US" dirty="0" err="1">
                <a:solidFill>
                  <a:schemeClr val="accent2"/>
                </a:solidFill>
                <a:latin typeface="Calibri"/>
              </a:rPr>
              <a:t>mensuales</a:t>
            </a:r>
            <a:r>
              <a:rPr lang="en-US" dirty="0">
                <a:solidFill>
                  <a:schemeClr val="accent2"/>
                </a:solidFill>
                <a:latin typeface="Calibri"/>
              </a:rPr>
              <a:t> </a:t>
            </a:r>
          </a:p>
          <a:p>
            <a:pPr>
              <a:spcBef>
                <a:spcPct val="20000"/>
              </a:spcBef>
              <a:buClr>
                <a:srgbClr val="0BD0D9"/>
              </a:buClr>
              <a:buSzPct val="95000"/>
              <a:defRPr/>
            </a:pP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r>
              <a:rPr kumimoji="0" lang="en-US" b="0" u="none" strike="noStrike" kern="1200" cap="none" spc="0" normalizeH="0" baseline="0" noProof="0" dirty="0">
                <a:ln>
                  <a:noFill/>
                </a:ln>
                <a:effectLst/>
                <a:uLnTx/>
                <a:uFillTx/>
                <a:latin typeface="Calibri"/>
                <a:ea typeface="+mn-ea"/>
                <a:cs typeface="+mn-cs"/>
              </a:rPr>
              <a:t>Adhere to meeting rules for participation// </a:t>
            </a:r>
            <a:r>
              <a:rPr kumimoji="0" lang="en-US" b="0" u="none" strike="noStrike" kern="1200" cap="none" spc="0" normalizeH="0" baseline="0" noProof="0" dirty="0" err="1">
                <a:ln>
                  <a:noFill/>
                </a:ln>
                <a:solidFill>
                  <a:schemeClr val="accent2"/>
                </a:solidFill>
                <a:effectLst/>
                <a:uLnTx/>
                <a:uFillTx/>
                <a:latin typeface="Calibri"/>
                <a:ea typeface="+mn-ea"/>
                <a:cs typeface="+mn-cs"/>
              </a:rPr>
              <a:t>Seguir</a:t>
            </a:r>
            <a:r>
              <a:rPr kumimoji="0" lang="en-US" b="0" u="none" strike="noStrike" kern="1200" cap="none" spc="0" normalizeH="0" baseline="0" noProof="0" dirty="0">
                <a:ln>
                  <a:noFill/>
                </a:ln>
                <a:solidFill>
                  <a:schemeClr val="accent2"/>
                </a:solidFill>
                <a:effectLst/>
                <a:uLnTx/>
                <a:uFillTx/>
                <a:latin typeface="Calibri"/>
                <a:ea typeface="+mn-ea"/>
                <a:cs typeface="+mn-cs"/>
              </a:rPr>
              <a:t> </a:t>
            </a:r>
            <a:r>
              <a:rPr kumimoji="0" lang="en-US" b="0" u="none" strike="noStrike" kern="1200" cap="none" spc="0" normalizeH="0" baseline="0" noProof="0" dirty="0" err="1">
                <a:ln>
                  <a:noFill/>
                </a:ln>
                <a:solidFill>
                  <a:schemeClr val="accent2"/>
                </a:solidFill>
                <a:effectLst/>
                <a:uLnTx/>
                <a:uFillTx/>
                <a:latin typeface="Calibri"/>
                <a:ea typeface="+mn-ea"/>
                <a:cs typeface="+mn-cs"/>
              </a:rPr>
              <a:t>reglas</a:t>
            </a:r>
            <a:r>
              <a:rPr kumimoji="0" lang="en-US" b="0" u="none" strike="noStrike" kern="1200" cap="none" spc="0" normalizeH="0" baseline="0" noProof="0" dirty="0">
                <a:ln>
                  <a:noFill/>
                </a:ln>
                <a:solidFill>
                  <a:schemeClr val="accent2"/>
                </a:solidFill>
                <a:effectLst/>
                <a:uLnTx/>
                <a:uFillTx/>
                <a:latin typeface="Calibri"/>
                <a:ea typeface="+mn-ea"/>
                <a:cs typeface="+mn-cs"/>
              </a:rPr>
              <a:t> de la reunion para la </a:t>
            </a:r>
            <a:r>
              <a:rPr kumimoji="0" lang="en-US" b="0" u="none" strike="noStrike" kern="1200" cap="none" spc="0" normalizeH="0" baseline="0" noProof="0" dirty="0" err="1">
                <a:ln>
                  <a:noFill/>
                </a:ln>
                <a:solidFill>
                  <a:schemeClr val="accent2"/>
                </a:solidFill>
                <a:effectLst/>
                <a:uLnTx/>
                <a:uFillTx/>
                <a:latin typeface="Calibri"/>
                <a:ea typeface="+mn-ea"/>
                <a:cs typeface="+mn-cs"/>
              </a:rPr>
              <a:t>participación</a:t>
            </a:r>
            <a:endParaRPr kumimoji="0" lang="en-US" b="0" u="none" strike="noStrike" kern="1200" cap="none" spc="0" normalizeH="0" baseline="0" noProof="0" dirty="0">
              <a:ln>
                <a:noFill/>
              </a:ln>
              <a:solidFill>
                <a:schemeClr val="accent2"/>
              </a:solidFill>
              <a:effectLst/>
              <a:uLnTx/>
              <a:uFillTx/>
              <a:latin typeface="Calibri"/>
              <a:ea typeface="+mn-ea"/>
              <a:cs typeface="+mn-cs"/>
            </a:endParaRPr>
          </a:p>
          <a:p>
            <a:pPr marL="274320" indent="-274320">
              <a:spcBef>
                <a:spcPct val="20000"/>
              </a:spcBef>
              <a:buClr>
                <a:srgbClr val="0BD0D9"/>
              </a:buClr>
              <a:buSzPct val="95000"/>
              <a:buFont typeface="Wingdings" panose="05000000000000000000" pitchFamily="2" charset="2"/>
              <a:buChar char="Ø"/>
              <a:defRPr/>
            </a:pPr>
            <a:endParaRPr lang="en-US" dirty="0">
              <a:latin typeface="Calibri"/>
            </a:endParaRPr>
          </a:p>
          <a:p>
            <a:pPr marL="274320" indent="-274320">
              <a:spcBef>
                <a:spcPct val="20000"/>
              </a:spcBef>
              <a:buClr>
                <a:srgbClr val="0BD0D9"/>
              </a:buClr>
              <a:buSzPct val="95000"/>
              <a:buFont typeface="Wingdings" panose="05000000000000000000" pitchFamily="2" charset="2"/>
              <a:buChar char="Ø"/>
              <a:defRPr/>
            </a:pPr>
            <a:r>
              <a:rPr lang="en-US" dirty="0">
                <a:latin typeface="Calibri"/>
              </a:rPr>
              <a:t>Voting conducted only when quorum is present// </a:t>
            </a:r>
            <a:r>
              <a:rPr lang="en-US" dirty="0" err="1">
                <a:solidFill>
                  <a:schemeClr val="accent2"/>
                </a:solidFill>
                <a:latin typeface="Calibri"/>
              </a:rPr>
              <a:t>Votación</a:t>
            </a:r>
            <a:r>
              <a:rPr lang="en-US" dirty="0">
                <a:solidFill>
                  <a:schemeClr val="accent2"/>
                </a:solidFill>
                <a:latin typeface="Calibri"/>
              </a:rPr>
              <a:t> </a:t>
            </a:r>
            <a:r>
              <a:rPr lang="en-US" dirty="0" err="1">
                <a:solidFill>
                  <a:schemeClr val="accent2"/>
                </a:solidFill>
                <a:latin typeface="Calibri"/>
              </a:rPr>
              <a:t>sólamente</a:t>
            </a:r>
            <a:r>
              <a:rPr lang="en-US" dirty="0">
                <a:solidFill>
                  <a:schemeClr val="accent2"/>
                </a:solidFill>
                <a:latin typeface="Calibri"/>
              </a:rPr>
              <a:t> con quorum </a:t>
            </a:r>
            <a:r>
              <a:rPr lang="en-US" dirty="0" err="1">
                <a:solidFill>
                  <a:schemeClr val="accent2"/>
                </a:solidFill>
                <a:latin typeface="Calibri"/>
              </a:rPr>
              <a:t>presente</a:t>
            </a:r>
            <a:endParaRPr lang="en-US" dirty="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endParaRPr kumimoji="0" lang="en-US" b="0" u="none" strike="noStrike" kern="1200" cap="none" spc="0" normalizeH="0" baseline="0" noProof="0" dirty="0">
              <a:ln>
                <a:noFill/>
              </a:ln>
              <a:effectLst/>
              <a:uLnTx/>
              <a:uFillTx/>
              <a:latin typeface="Calibri"/>
              <a:ea typeface="+mn-ea"/>
              <a:cs typeface="+mn-cs"/>
            </a:endParaRPr>
          </a:p>
          <a:p>
            <a:pPr marL="274320" indent="-274320">
              <a:spcBef>
                <a:spcPct val="20000"/>
              </a:spcBef>
              <a:buClr>
                <a:srgbClr val="0BD0D9"/>
              </a:buClr>
              <a:buSzPct val="95000"/>
              <a:buFont typeface="Wingdings" panose="05000000000000000000" pitchFamily="2" charset="2"/>
              <a:buChar char="Ø"/>
              <a:defRPr/>
            </a:pPr>
            <a:r>
              <a:rPr kumimoji="0" lang="en-US" b="0" u="none" strike="noStrike" kern="1200" cap="none" spc="0" normalizeH="0" baseline="0" noProof="0" dirty="0">
                <a:ln>
                  <a:noFill/>
                </a:ln>
                <a:effectLst/>
                <a:uLnTx/>
                <a:uFillTx/>
                <a:latin typeface="Calibri"/>
                <a:ea typeface="+mn-ea"/>
                <a:cs typeface="+mn-cs"/>
              </a:rPr>
              <a:t>Subcommittees may be formed with members and non-members// </a:t>
            </a:r>
            <a:br>
              <a:rPr kumimoji="0" lang="en-US" b="0" u="none" strike="noStrike" kern="1200" cap="none" spc="0" normalizeH="0" baseline="0" noProof="0" dirty="0">
                <a:ln>
                  <a:noFill/>
                </a:ln>
                <a:effectLst/>
                <a:uLnTx/>
                <a:uFillTx/>
                <a:latin typeface="Calibri"/>
                <a:ea typeface="+mn-ea"/>
                <a:cs typeface="+mn-cs"/>
              </a:rPr>
            </a:br>
            <a:r>
              <a:rPr kumimoji="0" lang="en-US" b="0" u="none" strike="noStrike" kern="1200" cap="none" spc="0" normalizeH="0" baseline="0" noProof="0" dirty="0">
                <a:ln>
                  <a:noFill/>
                </a:ln>
                <a:solidFill>
                  <a:schemeClr val="accent2"/>
                </a:solidFill>
                <a:effectLst/>
                <a:uLnTx/>
                <a:uFillTx/>
                <a:latin typeface="Calibri"/>
                <a:ea typeface="+mn-ea"/>
                <a:cs typeface="+mn-cs"/>
              </a:rPr>
              <a:t>Se </a:t>
            </a:r>
            <a:r>
              <a:rPr kumimoji="0" lang="en-US" b="0" u="none" strike="noStrike" kern="1200" cap="none" spc="0" normalizeH="0" baseline="0" noProof="0" dirty="0" err="1">
                <a:ln>
                  <a:noFill/>
                </a:ln>
                <a:solidFill>
                  <a:schemeClr val="accent2"/>
                </a:solidFill>
                <a:effectLst/>
                <a:uLnTx/>
                <a:uFillTx/>
                <a:latin typeface="Calibri"/>
                <a:ea typeface="+mn-ea"/>
                <a:cs typeface="+mn-cs"/>
              </a:rPr>
              <a:t>podrán</a:t>
            </a:r>
            <a:r>
              <a:rPr kumimoji="0" lang="en-US" b="0" u="none" strike="noStrike" kern="1200" cap="none" spc="0" normalizeH="0" baseline="0" noProof="0" dirty="0">
                <a:ln>
                  <a:noFill/>
                </a:ln>
                <a:solidFill>
                  <a:schemeClr val="accent2"/>
                </a:solidFill>
                <a:effectLst/>
                <a:uLnTx/>
                <a:uFillTx/>
                <a:latin typeface="Calibri"/>
                <a:ea typeface="+mn-ea"/>
                <a:cs typeface="+mn-cs"/>
              </a:rPr>
              <a:t> </a:t>
            </a:r>
            <a:r>
              <a:rPr kumimoji="0" lang="en-US" b="0" u="none" strike="noStrike" kern="1200" cap="none" spc="0" normalizeH="0" baseline="0" noProof="0" dirty="0" err="1">
                <a:ln>
                  <a:noFill/>
                </a:ln>
                <a:solidFill>
                  <a:schemeClr val="accent2"/>
                </a:solidFill>
                <a:effectLst/>
                <a:uLnTx/>
                <a:uFillTx/>
                <a:latin typeface="Calibri"/>
                <a:ea typeface="+mn-ea"/>
                <a:cs typeface="+mn-cs"/>
              </a:rPr>
              <a:t>formar</a:t>
            </a:r>
            <a:r>
              <a:rPr kumimoji="0" lang="en-US" b="0" u="none" strike="noStrike" kern="1200" cap="none" spc="0" normalizeH="0" baseline="0" noProof="0" dirty="0">
                <a:ln>
                  <a:noFill/>
                </a:ln>
                <a:solidFill>
                  <a:schemeClr val="accent2"/>
                </a:solidFill>
                <a:effectLst/>
                <a:uLnTx/>
                <a:uFillTx/>
                <a:latin typeface="Calibri"/>
                <a:ea typeface="+mn-ea"/>
                <a:cs typeface="+mn-cs"/>
              </a:rPr>
              <a:t> </a:t>
            </a:r>
            <a:r>
              <a:rPr kumimoji="0" lang="en-US" b="0" u="none" strike="noStrike" kern="1200" cap="none" spc="0" normalizeH="0" baseline="0" noProof="0" dirty="0" err="1">
                <a:ln>
                  <a:noFill/>
                </a:ln>
                <a:solidFill>
                  <a:schemeClr val="accent2"/>
                </a:solidFill>
                <a:effectLst/>
                <a:uLnTx/>
                <a:uFillTx/>
                <a:latin typeface="Calibri"/>
                <a:ea typeface="+mn-ea"/>
                <a:cs typeface="+mn-cs"/>
              </a:rPr>
              <a:t>subcomités</a:t>
            </a:r>
            <a:r>
              <a:rPr kumimoji="0" lang="en-US" b="0" u="none" strike="noStrike" kern="1200" cap="none" spc="0" normalizeH="0" baseline="0" noProof="0" dirty="0">
                <a:ln>
                  <a:noFill/>
                </a:ln>
                <a:solidFill>
                  <a:schemeClr val="accent2"/>
                </a:solidFill>
                <a:effectLst/>
                <a:uLnTx/>
                <a:uFillTx/>
                <a:latin typeface="Calibri"/>
                <a:ea typeface="+mn-ea"/>
                <a:cs typeface="+mn-cs"/>
              </a:rPr>
              <a:t> con </a:t>
            </a:r>
            <a:r>
              <a:rPr kumimoji="0" lang="en-US" b="0" u="none" strike="noStrike" kern="1200" cap="none" spc="0" normalizeH="0" baseline="0" noProof="0" dirty="0" err="1">
                <a:ln>
                  <a:noFill/>
                </a:ln>
                <a:solidFill>
                  <a:schemeClr val="accent2"/>
                </a:solidFill>
                <a:effectLst/>
                <a:uLnTx/>
                <a:uFillTx/>
                <a:latin typeface="Calibri"/>
                <a:ea typeface="+mn-ea"/>
                <a:cs typeface="+mn-cs"/>
              </a:rPr>
              <a:t>miembros</a:t>
            </a:r>
            <a:r>
              <a:rPr kumimoji="0" lang="en-US" b="0" u="none" strike="noStrike" kern="1200" cap="none" spc="0" normalizeH="0" baseline="0" noProof="0" dirty="0">
                <a:ln>
                  <a:noFill/>
                </a:ln>
                <a:solidFill>
                  <a:schemeClr val="accent2"/>
                </a:solidFill>
                <a:effectLst/>
                <a:uLnTx/>
                <a:uFillTx/>
                <a:latin typeface="Calibri"/>
                <a:ea typeface="+mn-ea"/>
                <a:cs typeface="+mn-cs"/>
              </a:rPr>
              <a:t> y no-</a:t>
            </a:r>
            <a:r>
              <a:rPr kumimoji="0" lang="en-US" b="0" u="none" strike="noStrike" kern="1200" cap="none" spc="0" normalizeH="0" baseline="0" noProof="0" dirty="0" err="1">
                <a:ln>
                  <a:noFill/>
                </a:ln>
                <a:solidFill>
                  <a:schemeClr val="accent2"/>
                </a:solidFill>
                <a:effectLst/>
                <a:uLnTx/>
                <a:uFillTx/>
                <a:latin typeface="Calibri"/>
                <a:ea typeface="+mn-ea"/>
                <a:cs typeface="+mn-cs"/>
              </a:rPr>
              <a:t>miembros</a:t>
            </a:r>
            <a:endParaRPr kumimoji="0" lang="en-US" b="0" u="none" strike="noStrike" kern="1200" cap="none" spc="0" normalizeH="0" baseline="0" noProof="0" dirty="0">
              <a:ln>
                <a:noFill/>
              </a:ln>
              <a:solidFill>
                <a:schemeClr val="accent2"/>
              </a:solidFill>
              <a:effectLst/>
              <a:uLnTx/>
              <a:uFillTx/>
              <a:latin typeface="Calibri"/>
              <a:ea typeface="+mn-ea"/>
              <a:cs typeface="+mn-cs"/>
            </a:endParaRPr>
          </a:p>
        </p:txBody>
      </p:sp>
    </p:spTree>
    <p:extLst>
      <p:ext uri="{BB962C8B-B14F-4D97-AF65-F5344CB8AC3E}">
        <p14:creationId xmlns:p14="http://schemas.microsoft.com/office/powerpoint/2010/main" val="15019414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5000">
              <a:schemeClr val="accent2">
                <a:lumMod val="40000"/>
                <a:lumOff val="60000"/>
              </a:schemeClr>
            </a:gs>
            <a:gs pos="51000">
              <a:schemeClr val="bg2">
                <a:tint val="97000"/>
                <a:hueMod val="92000"/>
                <a:satMod val="169000"/>
                <a:lumMod val="164000"/>
              </a:schemeClr>
            </a:gs>
            <a:gs pos="100000">
              <a:schemeClr val="accent6">
                <a:lumMod val="40000"/>
                <a:lumOff val="60000"/>
              </a:schemeClr>
            </a:gs>
          </a:gsLst>
          <a:lin ang="5400000" scaled="1"/>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857A75C-E600-4AC6-91A7-B9C0471F3099}"/>
              </a:ext>
            </a:extLst>
          </p:cNvPr>
          <p:cNvSpPr txBox="1"/>
          <p:nvPr/>
        </p:nvSpPr>
        <p:spPr>
          <a:xfrm>
            <a:off x="1201783" y="248194"/>
            <a:ext cx="10006148" cy="646331"/>
          </a:xfrm>
          <a:prstGeom prst="rect">
            <a:avLst/>
          </a:prstGeom>
          <a:noFill/>
        </p:spPr>
        <p:txBody>
          <a:bodyPr wrap="square" rtlCol="0">
            <a:spAutoFit/>
          </a:bodyPr>
          <a:lstStyle/>
          <a:p>
            <a:pPr algn="ctr"/>
            <a:r>
              <a:rPr lang="en-US" sz="3600">
                <a:ln w="0"/>
                <a:effectLst>
                  <a:outerShdw blurRad="38100" dist="19050" dir="2700000" algn="tl" rotWithShape="0">
                    <a:schemeClr val="dk1">
                      <a:alpha val="40000"/>
                    </a:schemeClr>
                  </a:outerShdw>
                </a:effectLst>
                <a:latin typeface="Arial Nova" panose="020B0504020202020204" pitchFamily="34" charset="0"/>
              </a:rPr>
              <a:t>How to Apply// </a:t>
            </a:r>
            <a:r>
              <a:rPr lang="en-US" sz="3600" i="1" err="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Cómo</a:t>
            </a:r>
            <a:r>
              <a:rPr lang="en-US" sz="3600" i="1">
                <a:ln w="0"/>
                <a:solidFill>
                  <a:schemeClr val="accent2"/>
                </a:solidFill>
                <a:effectLst>
                  <a:outerShdw blurRad="38100" dist="19050" dir="2700000" algn="tl" rotWithShape="0">
                    <a:schemeClr val="dk1">
                      <a:alpha val="40000"/>
                    </a:schemeClr>
                  </a:outerShdw>
                </a:effectLst>
                <a:latin typeface="Arial Nova" panose="020B0504020202020204" pitchFamily="34" charset="0"/>
              </a:rPr>
              <a:t> solicitar   </a:t>
            </a:r>
          </a:p>
        </p:txBody>
      </p:sp>
      <p:sp>
        <p:nvSpPr>
          <p:cNvPr id="9" name="TextBox 8">
            <a:extLst>
              <a:ext uri="{FF2B5EF4-FFF2-40B4-BE49-F238E27FC236}">
                <a16:creationId xmlns:a16="http://schemas.microsoft.com/office/drawing/2014/main" id="{284E9193-7C6F-4F9C-9EC0-DC6ED232D37F}"/>
              </a:ext>
            </a:extLst>
          </p:cNvPr>
          <p:cNvSpPr txBox="1"/>
          <p:nvPr/>
        </p:nvSpPr>
        <p:spPr>
          <a:xfrm>
            <a:off x="1111998" y="1383033"/>
            <a:ext cx="10411519" cy="3822585"/>
          </a:xfrm>
          <a:prstGeom prst="rect">
            <a:avLst/>
          </a:prstGeom>
          <a:noFill/>
        </p:spPr>
        <p:txBody>
          <a:bodyPr wrap="square" rtlCol="0">
            <a:spAutoFit/>
          </a:bodyPr>
          <a:lstStyle/>
          <a:p>
            <a:pPr marL="274320" indent="-274320">
              <a:spcBef>
                <a:spcPct val="20000"/>
              </a:spcBef>
              <a:buClr>
                <a:srgbClr val="0BD0D9"/>
              </a:buClr>
              <a:buSzPct val="95000"/>
              <a:buFont typeface="Wingdings" panose="05000000000000000000" pitchFamily="2" charset="2"/>
              <a:buChar char="Ø"/>
              <a:defRPr/>
            </a:pPr>
            <a:r>
              <a:rPr lang="en-US" sz="2800">
                <a:solidFill>
                  <a:prstClr val="black"/>
                </a:solidFill>
                <a:latin typeface="Calibri"/>
              </a:rPr>
              <a:t>Visit sdapcd.org/community // </a:t>
            </a:r>
            <a:r>
              <a:rPr lang="en-US" sz="2800" i="1" err="1">
                <a:solidFill>
                  <a:schemeClr val="accent2"/>
                </a:solidFill>
                <a:latin typeface="Calibri"/>
              </a:rPr>
              <a:t>Visita</a:t>
            </a:r>
            <a:r>
              <a:rPr lang="en-US" sz="2800" i="1">
                <a:solidFill>
                  <a:schemeClr val="accent2"/>
                </a:solidFill>
                <a:latin typeface="Calibri"/>
              </a:rPr>
              <a:t> sdapcd.org/community</a:t>
            </a:r>
          </a:p>
          <a:p>
            <a:pPr marL="274320" indent="-274320">
              <a:spcBef>
                <a:spcPct val="20000"/>
              </a:spcBef>
              <a:buClr>
                <a:srgbClr val="0BD0D9"/>
              </a:buClr>
              <a:buSzPct val="95000"/>
              <a:buFont typeface="Wingdings" panose="05000000000000000000" pitchFamily="2" charset="2"/>
              <a:buChar char="Ø"/>
              <a:defRPr/>
            </a:pPr>
            <a:endParaRPr lang="en-US" sz="1200">
              <a:solidFill>
                <a:prstClr val="black"/>
              </a:solidFill>
              <a:latin typeface="Calibri"/>
            </a:endParaRPr>
          </a:p>
          <a:p>
            <a:pPr marL="274320" indent="-274320">
              <a:spcBef>
                <a:spcPct val="20000"/>
              </a:spcBef>
              <a:buClr>
                <a:srgbClr val="0BD0D9"/>
              </a:buClr>
              <a:buSzPct val="95000"/>
              <a:buFont typeface="Wingdings" panose="05000000000000000000" pitchFamily="2" charset="2"/>
              <a:buChar char="Ø"/>
              <a:defRPr/>
            </a:pPr>
            <a:r>
              <a:rPr lang="en-US" sz="2800">
                <a:solidFill>
                  <a:prstClr val="black"/>
                </a:solidFill>
                <a:latin typeface="Calibri"/>
              </a:rPr>
              <a:t>Complete application// </a:t>
            </a:r>
            <a:r>
              <a:rPr lang="en-US" sz="2800" err="1">
                <a:solidFill>
                  <a:schemeClr val="accent2"/>
                </a:solidFill>
                <a:latin typeface="Calibri"/>
              </a:rPr>
              <a:t>Llenar</a:t>
            </a:r>
            <a:r>
              <a:rPr lang="en-US" sz="2800">
                <a:solidFill>
                  <a:schemeClr val="accent2"/>
                </a:solidFill>
                <a:latin typeface="Calibri"/>
              </a:rPr>
              <a:t> </a:t>
            </a:r>
            <a:r>
              <a:rPr lang="en-US" sz="2800" err="1">
                <a:solidFill>
                  <a:schemeClr val="accent2"/>
                </a:solidFill>
                <a:latin typeface="Calibri"/>
              </a:rPr>
              <a:t>solicitud</a:t>
            </a:r>
            <a:endParaRPr lang="en-US" sz="2800">
              <a:solidFill>
                <a:schemeClr val="accent2"/>
              </a:solidFill>
              <a:latin typeface="Calibri"/>
            </a:endParaRPr>
          </a:p>
          <a:p>
            <a:pPr marL="274320" indent="-274320">
              <a:spcBef>
                <a:spcPct val="20000"/>
              </a:spcBef>
              <a:buClr>
                <a:srgbClr val="0BD0D9"/>
              </a:buClr>
              <a:buSzPct val="95000"/>
              <a:buFont typeface="Wingdings" panose="05000000000000000000" pitchFamily="2" charset="2"/>
              <a:buChar char="Ø"/>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lang="en-US" sz="2800">
                <a:solidFill>
                  <a:prstClr val="black"/>
                </a:solidFill>
                <a:latin typeface="Calibri"/>
              </a:rPr>
              <a:t>Send application to: </a:t>
            </a:r>
            <a:r>
              <a:rPr lang="en-US" sz="2800">
                <a:latin typeface="Calibri"/>
                <a:hlinkClick r:id="rId3">
                  <a:extLst>
                    <a:ext uri="{A12FA001-AC4F-418D-AE19-62706E023703}">
                      <ahyp:hlinkClr xmlns:ahyp="http://schemas.microsoft.com/office/drawing/2018/hyperlinkcolor" val="tx"/>
                    </a:ext>
                  </a:extLst>
                </a:hlinkClick>
              </a:rPr>
              <a:t>APCDoutreach@sdapcd.org</a:t>
            </a:r>
            <a:r>
              <a:rPr lang="en-US" sz="2800">
                <a:latin typeface="Calibri"/>
              </a:rPr>
              <a:t> </a:t>
            </a:r>
            <a:r>
              <a:rPr lang="en-US" sz="2800">
                <a:solidFill>
                  <a:prstClr val="black"/>
                </a:solidFill>
                <a:latin typeface="Calibri"/>
              </a:rPr>
              <a:t>// </a:t>
            </a:r>
            <a:r>
              <a:rPr lang="en-US" sz="2800" i="1" err="1">
                <a:solidFill>
                  <a:schemeClr val="accent2"/>
                </a:solidFill>
                <a:latin typeface="Calibri"/>
              </a:rPr>
              <a:t>Enviar</a:t>
            </a:r>
            <a:r>
              <a:rPr lang="en-US" sz="2800" i="1">
                <a:solidFill>
                  <a:schemeClr val="accent2"/>
                </a:solidFill>
                <a:latin typeface="Calibri"/>
              </a:rPr>
              <a:t> </a:t>
            </a:r>
            <a:r>
              <a:rPr lang="en-US" sz="2800" i="1" err="1">
                <a:solidFill>
                  <a:schemeClr val="accent2"/>
                </a:solidFill>
                <a:latin typeface="Calibri"/>
              </a:rPr>
              <a:t>solicitud</a:t>
            </a:r>
            <a:r>
              <a:rPr lang="en-US" sz="2800" i="1">
                <a:solidFill>
                  <a:schemeClr val="accent2"/>
                </a:solidFill>
                <a:latin typeface="Calibri"/>
              </a:rPr>
              <a:t> a: </a:t>
            </a:r>
            <a:r>
              <a:rPr lang="en-US" sz="2800" i="1">
                <a:solidFill>
                  <a:schemeClr val="accent2"/>
                </a:solidFill>
                <a:latin typeface="Calibri"/>
                <a:hlinkClick r:id="rId3">
                  <a:extLst>
                    <a:ext uri="{A12FA001-AC4F-418D-AE19-62706E023703}">
                      <ahyp:hlinkClr xmlns:ahyp="http://schemas.microsoft.com/office/drawing/2018/hyperlinkcolor" val="tx"/>
                    </a:ext>
                  </a:extLst>
                </a:hlinkClick>
              </a:rPr>
              <a:t>APCDoutreach@sdapcd.org</a:t>
            </a:r>
            <a:r>
              <a:rPr lang="en-US" sz="2800" i="1">
                <a:solidFill>
                  <a:schemeClr val="accent2"/>
                </a:solidFill>
                <a:latin typeface="Calibri"/>
              </a:rPr>
              <a:t> </a:t>
            </a: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lang="en-US" sz="1200">
              <a:solidFill>
                <a:prstClr val="black"/>
              </a:solidFill>
              <a:latin typeface="Calibri"/>
            </a:endParaRP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r>
              <a:rPr kumimoji="0" lang="en-US" sz="2800" b="0" i="0" u="none" strike="noStrike" kern="1200" cap="none" spc="0" normalizeH="0" baseline="0" noProof="0">
                <a:ln>
                  <a:noFill/>
                </a:ln>
                <a:solidFill>
                  <a:prstClr val="black"/>
                </a:solidFill>
                <a:effectLst/>
                <a:uLnTx/>
                <a:uFillTx/>
                <a:latin typeface="Calibri"/>
                <a:ea typeface="+mn-ea"/>
                <a:cs typeface="+mn-cs"/>
              </a:rPr>
              <a:t>Submit application by March 31, 2022// </a:t>
            </a:r>
            <a:r>
              <a:rPr kumimoji="0" lang="es-ES" sz="2800" b="0" i="1" u="none" strike="noStrike" kern="1200" cap="none" spc="0" normalizeH="0" baseline="0" noProof="0">
                <a:ln>
                  <a:noFill/>
                </a:ln>
                <a:solidFill>
                  <a:schemeClr val="accent2"/>
                </a:solidFill>
                <a:effectLst/>
                <a:uLnTx/>
                <a:uFillTx/>
                <a:latin typeface="Calibri"/>
                <a:ea typeface="+mn-ea"/>
                <a:cs typeface="+mn-cs"/>
              </a:rPr>
              <a:t>Presentar solicitud antes del 31 de marzo de 2022</a:t>
            </a:r>
            <a:r>
              <a:rPr kumimoji="0" lang="en-US" sz="2800" b="0" i="1" u="none" strike="noStrike" kern="1200" cap="none" spc="0" normalizeH="0" baseline="0" noProof="0">
                <a:ln>
                  <a:noFill/>
                </a:ln>
                <a:solidFill>
                  <a:schemeClr val="accent2"/>
                </a:solidFill>
                <a:effectLst/>
                <a:uLnTx/>
                <a:uFillTx/>
                <a:latin typeface="Calibri"/>
                <a:ea typeface="+mn-ea"/>
                <a:cs typeface="+mn-cs"/>
              </a:rPr>
              <a:t> </a:t>
            </a:r>
          </a:p>
          <a:p>
            <a:pPr marL="274320" marR="0" lvl="0" indent="-274320" algn="l" defTabSz="914400" rtl="0" eaLnBrk="1" fontAlgn="auto" latinLnBrk="0" hangingPunct="1">
              <a:lnSpc>
                <a:spcPct val="100000"/>
              </a:lnSpc>
              <a:spcBef>
                <a:spcPct val="20000"/>
              </a:spcBef>
              <a:spcAft>
                <a:spcPts val="0"/>
              </a:spcAft>
              <a:buClr>
                <a:srgbClr val="0BD0D9"/>
              </a:buClr>
              <a:buSzPct val="95000"/>
              <a:buFont typeface="Wingdings" panose="05000000000000000000" pitchFamily="2" charset="2"/>
              <a:buChar char="Ø"/>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031713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EB1D796E23F542986FE04EF8D9F867" ma:contentTypeVersion="11" ma:contentTypeDescription="Create a new document." ma:contentTypeScope="" ma:versionID="c313a99f50a20ca5a47fc5063620b8c8">
  <xsd:schema xmlns:xsd="http://www.w3.org/2001/XMLSchema" xmlns:xs="http://www.w3.org/2001/XMLSchema" xmlns:p="http://schemas.microsoft.com/office/2006/metadata/properties" xmlns:ns2="b2ec63bd-98a3-45ba-833b-fa0d41ac61af" xmlns:ns3="c1dc5ad5-337b-4d66-a194-b33a7344dd5f" targetNamespace="http://schemas.microsoft.com/office/2006/metadata/properties" ma:root="true" ma:fieldsID="deae74f5a63aa04222d2293dba579ea7" ns2:_="" ns3:_="">
    <xsd:import namespace="b2ec63bd-98a3-45ba-833b-fa0d41ac61af"/>
    <xsd:import namespace="c1dc5ad5-337b-4d66-a194-b33a7344dd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ec63bd-98a3-45ba-833b-fa0d41ac61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dc5ad5-337b-4d66-a194-b33a7344dd5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5B728C-02C3-4628-9182-F99B21BA3BB6}">
  <ds:schemaRefs>
    <ds:schemaRef ds:uri="b2ec63bd-98a3-45ba-833b-fa0d41ac61af"/>
    <ds:schemaRef ds:uri="c1dc5ad5-337b-4d66-a194-b33a7344d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80EE128-3A38-4BE1-B8B2-66A16468B9A7}">
  <ds:schemaRefs>
    <ds:schemaRef ds:uri="http://schemas.microsoft.com/sharepoint/v3/contenttype/forms"/>
  </ds:schemaRefs>
</ds:datastoreItem>
</file>

<file path=customXml/itemProps3.xml><?xml version="1.0" encoding="utf-8"?>
<ds:datastoreItem xmlns:ds="http://schemas.openxmlformats.org/officeDocument/2006/customXml" ds:itemID="{D65F2C0E-BC03-4CFD-9A76-CC668245D98C}">
  <ds:schemaRefs>
    <ds:schemaRef ds:uri="b2ec63bd-98a3-45ba-833b-fa0d41ac61af"/>
    <ds:schemaRef ds:uri="http://schemas.microsoft.com/office/infopath/2007/PartnerControls"/>
    <ds:schemaRef ds:uri="http://schemas.microsoft.com/office/2006/documentManagement/types"/>
    <ds:schemaRef ds:uri="http://purl.org/dc/elements/1.1/"/>
    <ds:schemaRef ds:uri="http://schemas.microsoft.com/office/2006/metadata/properties"/>
    <ds:schemaRef ds:uri="c1dc5ad5-337b-4d66-a194-b33a7344dd5f"/>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182</TotalTime>
  <Words>664</Words>
  <Application>Microsoft Office PowerPoint</Application>
  <PresentationFormat>Widescreen</PresentationFormat>
  <Paragraphs>52</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Nova</vt:lpstr>
      <vt:lpstr>Calibri</vt:lpstr>
      <vt:lpstr>Calibri Light</vt:lpstr>
      <vt:lpstr>Imprint MT Shadow</vt:lpstr>
      <vt:lpstr>Wingdings</vt:lpstr>
      <vt:lpstr>Office Theme</vt:lpstr>
      <vt:lpstr>San Diego International Border Community Steering Committee  Comité Directivo de la Comunidad Fronteriza Internacional de San Diego</vt:lpstr>
      <vt:lpstr>IV. Steering Committee Charter Estatuto del Comité Directivo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Border Steering Committee</dc:title>
  <dc:creator>Meza, Melina</dc:creator>
  <cp:lastModifiedBy>Vigil, Domingo</cp:lastModifiedBy>
  <cp:revision>2</cp:revision>
  <dcterms:created xsi:type="dcterms:W3CDTF">2022-03-11T19:26:11Z</dcterms:created>
  <dcterms:modified xsi:type="dcterms:W3CDTF">2022-05-10T20:43:19Z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0x01010017EB1D796E23F542986FE04EF8D9F867</vt:lpwstr>
  </property>
</Properties>
</file>