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38"/>
  </p:notesMasterIdLst>
  <p:sldIdLst>
    <p:sldId id="528" r:id="rId5"/>
    <p:sldId id="532" r:id="rId6"/>
    <p:sldId id="534" r:id="rId7"/>
    <p:sldId id="513" r:id="rId8"/>
    <p:sldId id="526" r:id="rId9"/>
    <p:sldId id="520" r:id="rId10"/>
    <p:sldId id="511" r:id="rId11"/>
    <p:sldId id="535" r:id="rId12"/>
    <p:sldId id="512" r:id="rId13"/>
    <p:sldId id="536" r:id="rId14"/>
    <p:sldId id="519" r:id="rId15"/>
    <p:sldId id="264" r:id="rId16"/>
    <p:sldId id="337" r:id="rId17"/>
    <p:sldId id="353" r:id="rId18"/>
    <p:sldId id="541" r:id="rId19"/>
    <p:sldId id="369" r:id="rId20"/>
    <p:sldId id="527" r:id="rId21"/>
    <p:sldId id="556" r:id="rId22"/>
    <p:sldId id="530" r:id="rId23"/>
    <p:sldId id="542" r:id="rId24"/>
    <p:sldId id="543" r:id="rId25"/>
    <p:sldId id="544" r:id="rId26"/>
    <p:sldId id="545" r:id="rId27"/>
    <p:sldId id="546" r:id="rId28"/>
    <p:sldId id="547" r:id="rId29"/>
    <p:sldId id="549" r:id="rId30"/>
    <p:sldId id="554" r:id="rId31"/>
    <p:sldId id="555" r:id="rId32"/>
    <p:sldId id="551" r:id="rId33"/>
    <p:sldId id="550" r:id="rId34"/>
    <p:sldId id="552" r:id="rId35"/>
    <p:sldId id="553" r:id="rId36"/>
    <p:sldId id="52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lgo, Jenny@ARB" initials="MJ" lastIdx="3" clrIdx="6">
    <p:extLst>
      <p:ext uri="{19B8F6BF-5375-455C-9EA6-DF929625EA0E}">
        <p15:presenceInfo xmlns:p15="http://schemas.microsoft.com/office/powerpoint/2012/main" userId="S::jenny.melgo@arb.ca.gov::ba9fd0a4-9ac9-4670-9c95-4fc0e4f0f50f" providerId="AD"/>
      </p:ext>
    </p:extLst>
  </p:cmAuthor>
  <p:cmAuthor id="1" name="Lim, GuoQuan" initials="LG" lastIdx="42" clrIdx="0">
    <p:extLst>
      <p:ext uri="{19B8F6BF-5375-455C-9EA6-DF929625EA0E}">
        <p15:presenceInfo xmlns:p15="http://schemas.microsoft.com/office/powerpoint/2012/main" userId="S-1-5-21-1538631513-416410304-3002070310-58589" providerId="AD"/>
      </p:ext>
    </p:extLst>
  </p:cmAuthor>
  <p:cmAuthor id="8" name="Nunez, Liliana@ARB" initials="NL" lastIdx="9" clrIdx="7">
    <p:extLst>
      <p:ext uri="{19B8F6BF-5375-455C-9EA6-DF929625EA0E}">
        <p15:presenceInfo xmlns:p15="http://schemas.microsoft.com/office/powerpoint/2012/main" userId="S::liliana.nunez@arb.ca.gov::e05e3a13-ba2c-4302-b4f1-f977f523d536" providerId="AD"/>
      </p:ext>
    </p:extLst>
  </p:cmAuthor>
  <p:cmAuthor id="2" name="Misra, Chandan@ARB" initials="MC" lastIdx="45" clrIdx="1">
    <p:extLst>
      <p:ext uri="{19B8F6BF-5375-455C-9EA6-DF929625EA0E}">
        <p15:presenceInfo xmlns:p15="http://schemas.microsoft.com/office/powerpoint/2012/main" userId="S-1-5-21-1538631513-416410304-3002070310-10658" providerId="AD"/>
      </p:ext>
    </p:extLst>
  </p:cmAuthor>
  <p:cmAuthor id="3" name="Trinidad, Erika@ARB" initials="TE" lastIdx="12" clrIdx="2">
    <p:extLst>
      <p:ext uri="{19B8F6BF-5375-455C-9EA6-DF929625EA0E}">
        <p15:presenceInfo xmlns:p15="http://schemas.microsoft.com/office/powerpoint/2012/main" userId="S-1-5-21-1538631513-416410304-3002070310-58698" providerId="AD"/>
      </p:ext>
    </p:extLst>
  </p:cmAuthor>
  <p:cmAuthor id="4" name="Juarez, Andrea@ARB" initials="JA" lastIdx="6" clrIdx="3">
    <p:extLst>
      <p:ext uri="{19B8F6BF-5375-455C-9EA6-DF929625EA0E}">
        <p15:presenceInfo xmlns:p15="http://schemas.microsoft.com/office/powerpoint/2012/main" userId="S::andrea.juarez@arb.ca.gov::879a0ee9-d59b-4682-aaf0-279c91a0986a" providerId="AD"/>
      </p:ext>
    </p:extLst>
  </p:cmAuthor>
  <p:cmAuthor id="5" name="Lim, GuoQuan" initials="LG [2]" lastIdx="13" clrIdx="4">
    <p:extLst>
      <p:ext uri="{19B8F6BF-5375-455C-9EA6-DF929625EA0E}">
        <p15:presenceInfo xmlns:p15="http://schemas.microsoft.com/office/powerpoint/2012/main" userId="S::guoquan.lim@arb.ca.gov::97b028f7-8fcc-49a8-9a67-92a91197b3a9" providerId="AD"/>
      </p:ext>
    </p:extLst>
  </p:cmAuthor>
  <p:cmAuthor id="6" name="Varadarajan, Charanya@ARB" initials="VC" lastIdx="31" clrIdx="5">
    <p:extLst>
      <p:ext uri="{19B8F6BF-5375-455C-9EA6-DF929625EA0E}">
        <p15:presenceInfo xmlns:p15="http://schemas.microsoft.com/office/powerpoint/2012/main" userId="S::charanya.varadarajan@arb.ca.gov::649f8d29-848b-4a9e-9a3b-30ec64fa87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BAABCE"/>
    <a:srgbClr val="283C75"/>
    <a:srgbClr val="9CB9A7"/>
    <a:srgbClr val="005151"/>
    <a:srgbClr val="754F97"/>
    <a:srgbClr val="790555"/>
    <a:srgbClr val="57B943"/>
    <a:srgbClr val="ED7D31"/>
    <a:srgbClr val="5A98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A6E18-423B-49D8-B220-BD7F343C29CF}" v="1372" dt="2022-04-19T21:59:14.369"/>
    <p1510:client id="{9A6B2CC8-20DA-4EC2-BCFF-C7F7A05C384C}" v="6" dt="2022-04-20T19:40:41.286"/>
    <p1510:client id="{C77FAB64-BC4F-4342-B2B1-9272B13A3BB1}" v="2858" dt="2022-04-19T22:2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1" autoAdjust="0"/>
    <p:restoredTop sz="59028" autoAdjust="0"/>
  </p:normalViewPr>
  <p:slideViewPr>
    <p:cSldViewPr snapToGrid="0">
      <p:cViewPr varScale="1">
        <p:scale>
          <a:sx n="67" d="100"/>
          <a:sy n="67" d="100"/>
        </p:scale>
        <p:origin x="2016" y="66"/>
      </p:cViewPr>
      <p:guideLst/>
    </p:cSldViewPr>
  </p:slideViewPr>
  <p:notesTextViewPr>
    <p:cViewPr>
      <p:scale>
        <a:sx n="1" d="1"/>
        <a:sy n="1" d="1"/>
      </p:scale>
      <p:origin x="0" y="0"/>
    </p:cViewPr>
  </p:notesTextViewPr>
  <p:sorterViewPr>
    <p:cViewPr>
      <p:scale>
        <a:sx n="100" d="100"/>
        <a:sy n="100" d="100"/>
      </p:scale>
      <p:origin x="0" y="-97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gil, Domingo" userId="56e5e64b-cf1a-488e-8f07-d8aecb439f9e" providerId="ADAL" clId="{9A6B2CC8-20DA-4EC2-BCFF-C7F7A05C384C}"/>
    <pc:docChg chg="undo redo custSel modSld">
      <pc:chgData name="Vigil, Domingo" userId="56e5e64b-cf1a-488e-8f07-d8aecb439f9e" providerId="ADAL" clId="{9A6B2CC8-20DA-4EC2-BCFF-C7F7A05C384C}" dt="2022-04-20T20:01:18.868" v="438" actId="20577"/>
      <pc:docMkLst>
        <pc:docMk/>
      </pc:docMkLst>
      <pc:sldChg chg="addSp modSp mod">
        <pc:chgData name="Vigil, Domingo" userId="56e5e64b-cf1a-488e-8f07-d8aecb439f9e" providerId="ADAL" clId="{9A6B2CC8-20DA-4EC2-BCFF-C7F7A05C384C}" dt="2022-04-20T19:33:59.374" v="98" actId="313"/>
        <pc:sldMkLst>
          <pc:docMk/>
          <pc:sldMk cId="316978654" sldId="337"/>
        </pc:sldMkLst>
        <pc:spChg chg="add mod">
          <ac:chgData name="Vigil, Domingo" userId="56e5e64b-cf1a-488e-8f07-d8aecb439f9e" providerId="ADAL" clId="{9A6B2CC8-20DA-4EC2-BCFF-C7F7A05C384C}" dt="2022-04-20T19:33:59.374" v="98" actId="313"/>
          <ac:spMkLst>
            <pc:docMk/>
            <pc:sldMk cId="316978654" sldId="337"/>
            <ac:spMk id="6" creationId="{C450B80D-8CB7-4D85-9851-2889455635D1}"/>
          </ac:spMkLst>
        </pc:spChg>
        <pc:spChg chg="mod">
          <ac:chgData name="Vigil, Domingo" userId="56e5e64b-cf1a-488e-8f07-d8aecb439f9e" providerId="ADAL" clId="{9A6B2CC8-20DA-4EC2-BCFF-C7F7A05C384C}" dt="2022-04-20T19:31:27.124" v="43"/>
          <ac:spMkLst>
            <pc:docMk/>
            <pc:sldMk cId="316978654" sldId="337"/>
            <ac:spMk id="7" creationId="{00000000-0000-0000-0000-000000000000}"/>
          </ac:spMkLst>
        </pc:spChg>
      </pc:sldChg>
      <pc:sldChg chg="addSp modSp mod">
        <pc:chgData name="Vigil, Domingo" userId="56e5e64b-cf1a-488e-8f07-d8aecb439f9e" providerId="ADAL" clId="{9A6B2CC8-20DA-4EC2-BCFF-C7F7A05C384C}" dt="2022-04-20T19:40:15.669" v="376" actId="1037"/>
        <pc:sldMkLst>
          <pc:docMk/>
          <pc:sldMk cId="1232288933" sldId="369"/>
        </pc:sldMkLst>
        <pc:spChg chg="mod">
          <ac:chgData name="Vigil, Domingo" userId="56e5e64b-cf1a-488e-8f07-d8aecb439f9e" providerId="ADAL" clId="{9A6B2CC8-20DA-4EC2-BCFF-C7F7A05C384C}" dt="2022-04-20T19:39:13.192" v="343" actId="1038"/>
          <ac:spMkLst>
            <pc:docMk/>
            <pc:sldMk cId="1232288933" sldId="369"/>
            <ac:spMk id="7" creationId="{84D0DC4F-B55D-4AB4-978F-B6A826DEDED7}"/>
          </ac:spMkLst>
        </pc:spChg>
        <pc:spChg chg="add mod">
          <ac:chgData name="Vigil, Domingo" userId="56e5e64b-cf1a-488e-8f07-d8aecb439f9e" providerId="ADAL" clId="{9A6B2CC8-20DA-4EC2-BCFF-C7F7A05C384C}" dt="2022-04-20T19:39:03.254" v="329" actId="1037"/>
          <ac:spMkLst>
            <pc:docMk/>
            <pc:sldMk cId="1232288933" sldId="369"/>
            <ac:spMk id="9" creationId="{07B2F4EE-D7B2-4915-816A-5ACA2094C686}"/>
          </ac:spMkLst>
        </pc:spChg>
        <pc:spChg chg="mod">
          <ac:chgData name="Vigil, Domingo" userId="56e5e64b-cf1a-488e-8f07-d8aecb439f9e" providerId="ADAL" clId="{9A6B2CC8-20DA-4EC2-BCFF-C7F7A05C384C}" dt="2022-04-20T19:40:15.669" v="376" actId="1037"/>
          <ac:spMkLst>
            <pc:docMk/>
            <pc:sldMk cId="1232288933" sldId="369"/>
            <ac:spMk id="15" creationId="{894358E5-9A08-4979-A091-4CBB144C80B2}"/>
          </ac:spMkLst>
        </pc:spChg>
        <pc:graphicFrameChg chg="mod">
          <ac:chgData name="Vigil, Domingo" userId="56e5e64b-cf1a-488e-8f07-d8aecb439f9e" providerId="ADAL" clId="{9A6B2CC8-20DA-4EC2-BCFF-C7F7A05C384C}" dt="2022-04-20T19:35:05.254" v="110" actId="1035"/>
          <ac:graphicFrameMkLst>
            <pc:docMk/>
            <pc:sldMk cId="1232288933" sldId="369"/>
            <ac:graphicFrameMk id="3" creationId="{9FFF4FFA-846F-4AF1-9853-E0965B3905D3}"/>
          </ac:graphicFrameMkLst>
        </pc:graphicFrameChg>
      </pc:sldChg>
      <pc:sldChg chg="modSp mod">
        <pc:chgData name="Vigil, Domingo" userId="56e5e64b-cf1a-488e-8f07-d8aecb439f9e" providerId="ADAL" clId="{9A6B2CC8-20DA-4EC2-BCFF-C7F7A05C384C}" dt="2022-04-20T00:03:51.429" v="25" actId="255"/>
        <pc:sldMkLst>
          <pc:docMk/>
          <pc:sldMk cId="973750901" sldId="527"/>
        </pc:sldMkLst>
        <pc:spChg chg="mod">
          <ac:chgData name="Vigil, Domingo" userId="56e5e64b-cf1a-488e-8f07-d8aecb439f9e" providerId="ADAL" clId="{9A6B2CC8-20DA-4EC2-BCFF-C7F7A05C384C}" dt="2022-04-20T00:03:51.429" v="25" actId="255"/>
          <ac:spMkLst>
            <pc:docMk/>
            <pc:sldMk cId="973750901" sldId="527"/>
            <ac:spMk id="2" creationId="{322ECF17-99AF-4F3C-B63C-599815F5D31A}"/>
          </ac:spMkLst>
        </pc:spChg>
      </pc:sldChg>
      <pc:sldChg chg="modNotesTx">
        <pc:chgData name="Vigil, Domingo" userId="56e5e64b-cf1a-488e-8f07-d8aecb439f9e" providerId="ADAL" clId="{9A6B2CC8-20DA-4EC2-BCFF-C7F7A05C384C}" dt="2022-04-20T20:01:18.868" v="438" actId="20577"/>
        <pc:sldMkLst>
          <pc:docMk/>
          <pc:sldMk cId="560088454" sldId="52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jpe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C767D1-E4E7-41E0-91C1-B3D1362CE166}" type="doc">
      <dgm:prSet loTypeId="urn:microsoft.com/office/officeart/2005/8/layout/vList4" loCatId="picture" qsTypeId="urn:microsoft.com/office/officeart/2005/8/quickstyle/simple1" qsCatId="simple" csTypeId="urn:microsoft.com/office/officeart/2005/8/colors/colorful1" csCatId="colorful" phldr="1"/>
      <dgm:spPr/>
      <dgm:t>
        <a:bodyPr/>
        <a:lstStyle/>
        <a:p>
          <a:endParaRPr lang="en-US"/>
        </a:p>
      </dgm:t>
    </dgm:pt>
    <dgm:pt modelId="{560626D8-E741-4B06-9A5B-A0F9A112AEBC}">
      <dgm:prSet custT="1"/>
      <dgm:spPr/>
      <dgm:t>
        <a:bodyPr/>
        <a:lstStyle/>
        <a:p>
          <a:r>
            <a:rPr lang="en-US" sz="1800" b="1">
              <a:ln>
                <a:noFill/>
              </a:ln>
              <a:solidFill>
                <a:schemeClr val="bg1"/>
              </a:solidFill>
              <a:latin typeface="+mn-lt"/>
            </a:rPr>
            <a:t>Stationary Sources: </a:t>
          </a:r>
          <a:r>
            <a:rPr lang="en-US" sz="1800">
              <a:ln>
                <a:noFill/>
              </a:ln>
              <a:solidFill>
                <a:schemeClr val="bg1"/>
              </a:solidFill>
              <a:latin typeface="+mn-lt"/>
            </a:rPr>
            <a:t>Fixed sources of air pollution such as power plants, gas stations, manufacturing facilities, and autobody shops.</a:t>
          </a:r>
        </a:p>
      </dgm:t>
    </dgm:pt>
    <dgm:pt modelId="{3FFF4BFA-4494-4F81-8400-C0F4D00AB385}" type="parTrans" cxnId="{2539676D-6DB8-4EBA-A537-D958A4A3C537}">
      <dgm:prSet/>
      <dgm:spPr/>
      <dgm:t>
        <a:bodyPr/>
        <a:lstStyle/>
        <a:p>
          <a:endParaRPr lang="en-US" sz="1800">
            <a:ln>
              <a:noFill/>
            </a:ln>
            <a:solidFill>
              <a:schemeClr val="bg1"/>
            </a:solidFill>
            <a:latin typeface="+mn-lt"/>
          </a:endParaRPr>
        </a:p>
      </dgm:t>
    </dgm:pt>
    <dgm:pt modelId="{C7B70C46-6910-4269-9D9D-233B4FCB412B}" type="sibTrans" cxnId="{2539676D-6DB8-4EBA-A537-D958A4A3C537}">
      <dgm:prSet/>
      <dgm:spPr/>
      <dgm:t>
        <a:bodyPr/>
        <a:lstStyle/>
        <a:p>
          <a:endParaRPr lang="en-US" sz="1800">
            <a:ln>
              <a:noFill/>
            </a:ln>
            <a:solidFill>
              <a:schemeClr val="bg1"/>
            </a:solidFill>
            <a:latin typeface="+mn-lt"/>
          </a:endParaRPr>
        </a:p>
      </dgm:t>
    </dgm:pt>
    <dgm:pt modelId="{94E62D45-7451-408F-A52E-5FD30E4A23E9}">
      <dgm:prSet custT="1"/>
      <dgm:spPr/>
      <dgm:t>
        <a:bodyPr/>
        <a:lstStyle/>
        <a:p>
          <a:r>
            <a:rPr lang="en-US" sz="1800" b="1" dirty="0">
              <a:ln>
                <a:noFill/>
              </a:ln>
              <a:solidFill>
                <a:schemeClr val="bg1"/>
              </a:solidFill>
              <a:effectLst>
                <a:outerShdw blurRad="38100" dist="38100" dir="2700000" algn="tl">
                  <a:srgbClr val="000000">
                    <a:alpha val="43137"/>
                  </a:srgbClr>
                </a:outerShdw>
              </a:effectLst>
              <a:latin typeface="+mn-lt"/>
            </a:rPr>
            <a:t>Areawide Sources: </a:t>
          </a:r>
          <a:r>
            <a:rPr lang="en-US" sz="1800" dirty="0">
              <a:ln>
                <a:noFill/>
              </a:ln>
              <a:solidFill>
                <a:schemeClr val="bg1"/>
              </a:solidFill>
              <a:latin typeface="+mn-lt"/>
            </a:rPr>
            <a:t>Are spread over a wide geographic area such as consumer products, paint clean up and thinning solvents, fugitive dust.</a:t>
          </a:r>
        </a:p>
      </dgm:t>
    </dgm:pt>
    <dgm:pt modelId="{AD21D6D2-7821-4FAB-88C4-F33520D425DD}" type="parTrans" cxnId="{3BF758D2-EFB1-4E6E-A909-A9B178E4247E}">
      <dgm:prSet/>
      <dgm:spPr/>
      <dgm:t>
        <a:bodyPr/>
        <a:lstStyle/>
        <a:p>
          <a:endParaRPr lang="en-US" sz="1800">
            <a:ln>
              <a:noFill/>
            </a:ln>
            <a:solidFill>
              <a:schemeClr val="bg1"/>
            </a:solidFill>
            <a:latin typeface="+mn-lt"/>
          </a:endParaRPr>
        </a:p>
      </dgm:t>
    </dgm:pt>
    <dgm:pt modelId="{FDE2B15D-AE61-4879-ABD9-6225705DE040}" type="sibTrans" cxnId="{3BF758D2-EFB1-4E6E-A909-A9B178E4247E}">
      <dgm:prSet/>
      <dgm:spPr/>
      <dgm:t>
        <a:bodyPr/>
        <a:lstStyle/>
        <a:p>
          <a:endParaRPr lang="en-US" sz="1800">
            <a:ln>
              <a:noFill/>
            </a:ln>
            <a:solidFill>
              <a:schemeClr val="bg1"/>
            </a:solidFill>
            <a:latin typeface="+mn-lt"/>
          </a:endParaRPr>
        </a:p>
      </dgm:t>
    </dgm:pt>
    <dgm:pt modelId="{84D3356C-9047-4B60-85CA-23F306E26324}">
      <dgm:prSet custT="1"/>
      <dgm:spPr/>
      <dgm:t>
        <a:bodyPr/>
        <a:lstStyle/>
        <a:p>
          <a:pPr>
            <a:buNone/>
          </a:pPr>
          <a:r>
            <a:rPr lang="en-US" sz="1800" b="1" dirty="0">
              <a:ln>
                <a:noFill/>
              </a:ln>
              <a:solidFill>
                <a:schemeClr val="bg1"/>
              </a:solidFill>
              <a:effectLst>
                <a:outerShdw blurRad="38100" dist="38100" dir="2700000" algn="tl">
                  <a:srgbClr val="000000">
                    <a:alpha val="43137"/>
                  </a:srgbClr>
                </a:outerShdw>
              </a:effectLst>
              <a:latin typeface="+mn-lt"/>
            </a:rPr>
            <a:t>On-Road Mobile Sources: </a:t>
          </a:r>
          <a:r>
            <a:rPr lang="en-US" sz="1800" dirty="0">
              <a:ln>
                <a:noFill/>
              </a:ln>
              <a:solidFill>
                <a:schemeClr val="bg1"/>
              </a:solidFill>
              <a:latin typeface="+mn-lt"/>
            </a:rPr>
            <a:t>Any air pollution emitted by motor vehicles on roadways including passenger cars, trucks, and motorcycles.</a:t>
          </a:r>
        </a:p>
      </dgm:t>
    </dgm:pt>
    <dgm:pt modelId="{5751664C-88C0-4423-9893-420EDD030B4E}" type="parTrans" cxnId="{3B87E8C4-1F54-4B2A-8BAA-901DB7008013}">
      <dgm:prSet/>
      <dgm:spPr/>
      <dgm:t>
        <a:bodyPr/>
        <a:lstStyle/>
        <a:p>
          <a:endParaRPr lang="en-US" sz="1800">
            <a:ln>
              <a:noFill/>
            </a:ln>
            <a:solidFill>
              <a:schemeClr val="bg1"/>
            </a:solidFill>
            <a:latin typeface="+mn-lt"/>
          </a:endParaRPr>
        </a:p>
      </dgm:t>
    </dgm:pt>
    <dgm:pt modelId="{1C424D30-2D9D-46AF-BFE6-55C9196D39A7}" type="sibTrans" cxnId="{3B87E8C4-1F54-4B2A-8BAA-901DB7008013}">
      <dgm:prSet/>
      <dgm:spPr/>
      <dgm:t>
        <a:bodyPr/>
        <a:lstStyle/>
        <a:p>
          <a:endParaRPr lang="en-US" sz="1800">
            <a:ln>
              <a:noFill/>
            </a:ln>
            <a:solidFill>
              <a:schemeClr val="bg1"/>
            </a:solidFill>
            <a:latin typeface="+mn-lt"/>
          </a:endParaRPr>
        </a:p>
      </dgm:t>
    </dgm:pt>
    <dgm:pt modelId="{88442002-25C9-46DB-80A7-41A471992C5A}">
      <dgm:prSet custT="1"/>
      <dgm:spPr/>
      <dgm:t>
        <a:bodyPr/>
        <a:lstStyle/>
        <a:p>
          <a:r>
            <a:rPr lang="en-US" sz="1800" b="1">
              <a:ln>
                <a:noFill/>
              </a:ln>
              <a:solidFill>
                <a:schemeClr val="bg1"/>
              </a:solidFill>
              <a:effectLst>
                <a:outerShdw blurRad="38100" dist="38100" dir="2700000" algn="tl">
                  <a:srgbClr val="000000">
                    <a:alpha val="43137"/>
                  </a:srgbClr>
                </a:outerShdw>
              </a:effectLst>
              <a:latin typeface="+mn-lt"/>
            </a:rPr>
            <a:t>Off-Road Mobile Sources: </a:t>
          </a:r>
          <a:r>
            <a:rPr lang="en-US" sz="1800">
              <a:ln>
                <a:noFill/>
              </a:ln>
              <a:solidFill>
                <a:schemeClr val="bg1"/>
              </a:solidFill>
              <a:latin typeface="+mn-lt"/>
            </a:rPr>
            <a:t>Include small off-road engines and equipment, farm/ construction equipment, off-road recreational vehicles, airplanes, trains.</a:t>
          </a:r>
        </a:p>
      </dgm:t>
    </dgm:pt>
    <dgm:pt modelId="{BB3E1CB9-D6C8-49C1-B07F-EC3AEAC1A1C6}" type="parTrans" cxnId="{A1644FCC-BAD8-436B-A473-9E14C40965F4}">
      <dgm:prSet/>
      <dgm:spPr/>
      <dgm:t>
        <a:bodyPr/>
        <a:lstStyle/>
        <a:p>
          <a:endParaRPr lang="en-US" sz="1800">
            <a:ln>
              <a:noFill/>
            </a:ln>
            <a:solidFill>
              <a:schemeClr val="bg1"/>
            </a:solidFill>
            <a:latin typeface="+mn-lt"/>
          </a:endParaRPr>
        </a:p>
      </dgm:t>
    </dgm:pt>
    <dgm:pt modelId="{8C8307AC-1577-4030-ACDF-7B8F3EDF1F54}" type="sibTrans" cxnId="{A1644FCC-BAD8-436B-A473-9E14C40965F4}">
      <dgm:prSet/>
      <dgm:spPr/>
      <dgm:t>
        <a:bodyPr/>
        <a:lstStyle/>
        <a:p>
          <a:endParaRPr lang="en-US" sz="1800">
            <a:ln>
              <a:noFill/>
            </a:ln>
            <a:solidFill>
              <a:schemeClr val="bg1"/>
            </a:solidFill>
            <a:latin typeface="+mn-lt"/>
          </a:endParaRPr>
        </a:p>
      </dgm:t>
    </dgm:pt>
    <dgm:pt modelId="{6507D86C-E8A9-42B5-A3D2-D06E90F934A8}" type="pres">
      <dgm:prSet presAssocID="{2DC767D1-E4E7-41E0-91C1-B3D1362CE166}" presName="linear" presStyleCnt="0">
        <dgm:presLayoutVars>
          <dgm:dir/>
          <dgm:resizeHandles val="exact"/>
        </dgm:presLayoutVars>
      </dgm:prSet>
      <dgm:spPr/>
    </dgm:pt>
    <dgm:pt modelId="{6BC7B163-955F-4119-827A-72F67853331B}" type="pres">
      <dgm:prSet presAssocID="{560626D8-E741-4B06-9A5B-A0F9A112AEBC}" presName="comp" presStyleCnt="0"/>
      <dgm:spPr/>
    </dgm:pt>
    <dgm:pt modelId="{F7B489F2-3715-4306-ACD1-520714C121D1}" type="pres">
      <dgm:prSet presAssocID="{560626D8-E741-4B06-9A5B-A0F9A112AEBC}" presName="box" presStyleLbl="node1" presStyleIdx="0" presStyleCnt="4" custLinFactNeighborX="-8310" custLinFactNeighborY="3836"/>
      <dgm:spPr/>
    </dgm:pt>
    <dgm:pt modelId="{6E8A97C5-0410-4FD7-806E-1C283375B17B}" type="pres">
      <dgm:prSet presAssocID="{560626D8-E741-4B06-9A5B-A0F9A112AEBC}" presName="img"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93F9FBAF-61D6-45F4-81D4-823E8DC9FA30}" type="pres">
      <dgm:prSet presAssocID="{560626D8-E741-4B06-9A5B-A0F9A112AEBC}" presName="text" presStyleLbl="node1" presStyleIdx="0" presStyleCnt="4">
        <dgm:presLayoutVars>
          <dgm:bulletEnabled val="1"/>
        </dgm:presLayoutVars>
      </dgm:prSet>
      <dgm:spPr/>
    </dgm:pt>
    <dgm:pt modelId="{F8E04026-06F6-41D9-9CE7-F1C4671BE214}" type="pres">
      <dgm:prSet presAssocID="{C7B70C46-6910-4269-9D9D-233B4FCB412B}" presName="spacer" presStyleCnt="0"/>
      <dgm:spPr/>
    </dgm:pt>
    <dgm:pt modelId="{BA3130B7-52BF-4136-B503-5F5D33419BA0}" type="pres">
      <dgm:prSet presAssocID="{94E62D45-7451-408F-A52E-5FD30E4A23E9}" presName="comp" presStyleCnt="0"/>
      <dgm:spPr/>
    </dgm:pt>
    <dgm:pt modelId="{C15D2DCF-3A8C-4F9E-90E8-97E0D6CE9D85}" type="pres">
      <dgm:prSet presAssocID="{94E62D45-7451-408F-A52E-5FD30E4A23E9}" presName="box" presStyleLbl="node1" presStyleIdx="1" presStyleCnt="4"/>
      <dgm:spPr/>
    </dgm:pt>
    <dgm:pt modelId="{92CBD9A7-5810-4367-ABAF-B7DCD9509546}" type="pres">
      <dgm:prSet presAssocID="{94E62D45-7451-408F-A52E-5FD30E4A23E9}" presName="img" presStyleLbl="fgImgPlace1" presStyleIdx="1" presStyleCnt="4"/>
      <dgm:spPr>
        <a:blipFill rotWithShape="1">
          <a:blip xmlns:r="http://schemas.openxmlformats.org/officeDocument/2006/relationships" r:embed="rId2"/>
          <a:srcRect/>
          <a:stretch>
            <a:fillRect l="-6000" r="-6000"/>
          </a:stretch>
        </a:blipFill>
      </dgm:spPr>
    </dgm:pt>
    <dgm:pt modelId="{29E1F1FB-DDCD-4AD9-9F71-2ACA545DC8BE}" type="pres">
      <dgm:prSet presAssocID="{94E62D45-7451-408F-A52E-5FD30E4A23E9}" presName="text" presStyleLbl="node1" presStyleIdx="1" presStyleCnt="4">
        <dgm:presLayoutVars>
          <dgm:bulletEnabled val="1"/>
        </dgm:presLayoutVars>
      </dgm:prSet>
      <dgm:spPr/>
    </dgm:pt>
    <dgm:pt modelId="{7B651DA9-EE93-47E7-B167-C5C549D9D07F}" type="pres">
      <dgm:prSet presAssocID="{FDE2B15D-AE61-4879-ABD9-6225705DE040}" presName="spacer" presStyleCnt="0"/>
      <dgm:spPr/>
    </dgm:pt>
    <dgm:pt modelId="{67B3AD87-FF61-40AE-8FD2-939168D3DAB8}" type="pres">
      <dgm:prSet presAssocID="{84D3356C-9047-4B60-85CA-23F306E26324}" presName="comp" presStyleCnt="0"/>
      <dgm:spPr/>
    </dgm:pt>
    <dgm:pt modelId="{AF748587-4043-451D-B83F-D78BC8A3F5DE}" type="pres">
      <dgm:prSet presAssocID="{84D3356C-9047-4B60-85CA-23F306E26324}" presName="box" presStyleLbl="node1" presStyleIdx="2" presStyleCnt="4"/>
      <dgm:spPr/>
    </dgm:pt>
    <dgm:pt modelId="{ABE2FF58-1014-49C6-99AB-9919EF0846B3}" type="pres">
      <dgm:prSet presAssocID="{84D3356C-9047-4B60-85CA-23F306E26324}" presName="img" presStyleLbl="fgImgPlace1" presStyleIdx="2" presStyleCnt="4"/>
      <dgm:spPr>
        <a:blipFill rotWithShape="1">
          <a:blip xmlns:r="http://schemas.openxmlformats.org/officeDocument/2006/relationships" r:embed="rId3"/>
          <a:srcRect/>
          <a:stretch>
            <a:fillRect l="-14000" r="-14000"/>
          </a:stretch>
        </a:blipFill>
      </dgm:spPr>
    </dgm:pt>
    <dgm:pt modelId="{E2969860-8E9F-45F2-99B7-87E6C0FCB7D1}" type="pres">
      <dgm:prSet presAssocID="{84D3356C-9047-4B60-85CA-23F306E26324}" presName="text" presStyleLbl="node1" presStyleIdx="2" presStyleCnt="4">
        <dgm:presLayoutVars>
          <dgm:bulletEnabled val="1"/>
        </dgm:presLayoutVars>
      </dgm:prSet>
      <dgm:spPr/>
    </dgm:pt>
    <dgm:pt modelId="{41A62D81-05D2-4A09-A49E-C36BF5E43705}" type="pres">
      <dgm:prSet presAssocID="{1C424D30-2D9D-46AF-BFE6-55C9196D39A7}" presName="spacer" presStyleCnt="0"/>
      <dgm:spPr/>
    </dgm:pt>
    <dgm:pt modelId="{CFE7DA90-BA3A-4B63-A3B8-50E3AE957C1B}" type="pres">
      <dgm:prSet presAssocID="{88442002-25C9-46DB-80A7-41A471992C5A}" presName="comp" presStyleCnt="0"/>
      <dgm:spPr/>
    </dgm:pt>
    <dgm:pt modelId="{AD34DDC9-225A-48C6-9C6A-1BBD06325FEB}" type="pres">
      <dgm:prSet presAssocID="{88442002-25C9-46DB-80A7-41A471992C5A}" presName="box" presStyleLbl="node1" presStyleIdx="3" presStyleCnt="4"/>
      <dgm:spPr/>
    </dgm:pt>
    <dgm:pt modelId="{E869BCB5-2C14-4702-B61A-A1CBB3CDA704}" type="pres">
      <dgm:prSet presAssocID="{88442002-25C9-46DB-80A7-41A471992C5A}" presName="img" presStyleLbl="fgImgPlace1" presStyleIdx="3" presStyleCnt="4"/>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dgm:spPr>
    </dgm:pt>
    <dgm:pt modelId="{9A973DEF-C9F7-4235-A1FD-6CDC4D0073B7}" type="pres">
      <dgm:prSet presAssocID="{88442002-25C9-46DB-80A7-41A471992C5A}" presName="text" presStyleLbl="node1" presStyleIdx="3" presStyleCnt="4">
        <dgm:presLayoutVars>
          <dgm:bulletEnabled val="1"/>
        </dgm:presLayoutVars>
      </dgm:prSet>
      <dgm:spPr/>
    </dgm:pt>
  </dgm:ptLst>
  <dgm:cxnLst>
    <dgm:cxn modelId="{CAD92636-FFD7-4286-AE98-228C5AD97772}" type="presOf" srcId="{84D3356C-9047-4B60-85CA-23F306E26324}" destId="{E2969860-8E9F-45F2-99B7-87E6C0FCB7D1}" srcOrd="1" destOrd="0" presId="urn:microsoft.com/office/officeart/2005/8/layout/vList4"/>
    <dgm:cxn modelId="{901ECB63-C8B3-4371-995C-BCB707F4BAFA}" type="presOf" srcId="{94E62D45-7451-408F-A52E-5FD30E4A23E9}" destId="{29E1F1FB-DDCD-4AD9-9F71-2ACA545DC8BE}" srcOrd="1" destOrd="0" presId="urn:microsoft.com/office/officeart/2005/8/layout/vList4"/>
    <dgm:cxn modelId="{12943D44-443A-4D58-8CA3-4D631367C7DF}" type="presOf" srcId="{560626D8-E741-4B06-9A5B-A0F9A112AEBC}" destId="{93F9FBAF-61D6-45F4-81D4-823E8DC9FA30}" srcOrd="1" destOrd="0" presId="urn:microsoft.com/office/officeart/2005/8/layout/vList4"/>
    <dgm:cxn modelId="{2539676D-6DB8-4EBA-A537-D958A4A3C537}" srcId="{2DC767D1-E4E7-41E0-91C1-B3D1362CE166}" destId="{560626D8-E741-4B06-9A5B-A0F9A112AEBC}" srcOrd="0" destOrd="0" parTransId="{3FFF4BFA-4494-4F81-8400-C0F4D00AB385}" sibTransId="{C7B70C46-6910-4269-9D9D-233B4FCB412B}"/>
    <dgm:cxn modelId="{3A221E54-FBCD-4884-AF93-396236E69D99}" type="presOf" srcId="{88442002-25C9-46DB-80A7-41A471992C5A}" destId="{AD34DDC9-225A-48C6-9C6A-1BBD06325FEB}" srcOrd="0" destOrd="0" presId="urn:microsoft.com/office/officeart/2005/8/layout/vList4"/>
    <dgm:cxn modelId="{531AB357-0C66-4CD5-921C-EAEE43A58549}" type="presOf" srcId="{84D3356C-9047-4B60-85CA-23F306E26324}" destId="{AF748587-4043-451D-B83F-D78BC8A3F5DE}" srcOrd="0" destOrd="0" presId="urn:microsoft.com/office/officeart/2005/8/layout/vList4"/>
    <dgm:cxn modelId="{D72F388F-4F83-4B2C-8A87-CC18858E350F}" type="presOf" srcId="{2DC767D1-E4E7-41E0-91C1-B3D1362CE166}" destId="{6507D86C-E8A9-42B5-A3D2-D06E90F934A8}" srcOrd="0" destOrd="0" presId="urn:microsoft.com/office/officeart/2005/8/layout/vList4"/>
    <dgm:cxn modelId="{FE74B49F-10B1-4533-AB73-4164E7F95D99}" type="presOf" srcId="{88442002-25C9-46DB-80A7-41A471992C5A}" destId="{9A973DEF-C9F7-4235-A1FD-6CDC4D0073B7}" srcOrd="1" destOrd="0" presId="urn:microsoft.com/office/officeart/2005/8/layout/vList4"/>
    <dgm:cxn modelId="{3B87E8C4-1F54-4B2A-8BAA-901DB7008013}" srcId="{2DC767D1-E4E7-41E0-91C1-B3D1362CE166}" destId="{84D3356C-9047-4B60-85CA-23F306E26324}" srcOrd="2" destOrd="0" parTransId="{5751664C-88C0-4423-9893-420EDD030B4E}" sibTransId="{1C424D30-2D9D-46AF-BFE6-55C9196D39A7}"/>
    <dgm:cxn modelId="{A1644FCC-BAD8-436B-A473-9E14C40965F4}" srcId="{2DC767D1-E4E7-41E0-91C1-B3D1362CE166}" destId="{88442002-25C9-46DB-80A7-41A471992C5A}" srcOrd="3" destOrd="0" parTransId="{BB3E1CB9-D6C8-49C1-B07F-EC3AEAC1A1C6}" sibTransId="{8C8307AC-1577-4030-ACDF-7B8F3EDF1F54}"/>
    <dgm:cxn modelId="{3BF758D2-EFB1-4E6E-A909-A9B178E4247E}" srcId="{2DC767D1-E4E7-41E0-91C1-B3D1362CE166}" destId="{94E62D45-7451-408F-A52E-5FD30E4A23E9}" srcOrd="1" destOrd="0" parTransId="{AD21D6D2-7821-4FAB-88C4-F33520D425DD}" sibTransId="{FDE2B15D-AE61-4879-ABD9-6225705DE040}"/>
    <dgm:cxn modelId="{A69976E9-BD8E-4DE5-B95E-C7D36E06230D}" type="presOf" srcId="{560626D8-E741-4B06-9A5B-A0F9A112AEBC}" destId="{F7B489F2-3715-4306-ACD1-520714C121D1}" srcOrd="0" destOrd="0" presId="urn:microsoft.com/office/officeart/2005/8/layout/vList4"/>
    <dgm:cxn modelId="{91CE34F1-8565-4124-8126-7E8E7B5D542E}" type="presOf" srcId="{94E62D45-7451-408F-A52E-5FD30E4A23E9}" destId="{C15D2DCF-3A8C-4F9E-90E8-97E0D6CE9D85}" srcOrd="0" destOrd="0" presId="urn:microsoft.com/office/officeart/2005/8/layout/vList4"/>
    <dgm:cxn modelId="{B9136CCB-91BA-4BE4-B537-0C9DC4626094}" type="presParOf" srcId="{6507D86C-E8A9-42B5-A3D2-D06E90F934A8}" destId="{6BC7B163-955F-4119-827A-72F67853331B}" srcOrd="0" destOrd="0" presId="urn:microsoft.com/office/officeart/2005/8/layout/vList4"/>
    <dgm:cxn modelId="{5692FAB7-8A11-48FE-A3BD-5C67E7342C5F}" type="presParOf" srcId="{6BC7B163-955F-4119-827A-72F67853331B}" destId="{F7B489F2-3715-4306-ACD1-520714C121D1}" srcOrd="0" destOrd="0" presId="urn:microsoft.com/office/officeart/2005/8/layout/vList4"/>
    <dgm:cxn modelId="{BE619F0C-2438-4331-9370-D4702BDE3896}" type="presParOf" srcId="{6BC7B163-955F-4119-827A-72F67853331B}" destId="{6E8A97C5-0410-4FD7-806E-1C283375B17B}" srcOrd="1" destOrd="0" presId="urn:microsoft.com/office/officeart/2005/8/layout/vList4"/>
    <dgm:cxn modelId="{A7FA5BB0-0FBD-40A9-A93D-BC0EF78A8114}" type="presParOf" srcId="{6BC7B163-955F-4119-827A-72F67853331B}" destId="{93F9FBAF-61D6-45F4-81D4-823E8DC9FA30}" srcOrd="2" destOrd="0" presId="urn:microsoft.com/office/officeart/2005/8/layout/vList4"/>
    <dgm:cxn modelId="{F6F8E38F-6F97-4EF1-A758-3CFC3A7F94F6}" type="presParOf" srcId="{6507D86C-E8A9-42B5-A3D2-D06E90F934A8}" destId="{F8E04026-06F6-41D9-9CE7-F1C4671BE214}" srcOrd="1" destOrd="0" presId="urn:microsoft.com/office/officeart/2005/8/layout/vList4"/>
    <dgm:cxn modelId="{F86E1D6B-015A-4F97-B37E-D1E05B5F79C5}" type="presParOf" srcId="{6507D86C-E8A9-42B5-A3D2-D06E90F934A8}" destId="{BA3130B7-52BF-4136-B503-5F5D33419BA0}" srcOrd="2" destOrd="0" presId="urn:microsoft.com/office/officeart/2005/8/layout/vList4"/>
    <dgm:cxn modelId="{5A0C849B-AA7F-429C-AA62-D87AC2B8D96E}" type="presParOf" srcId="{BA3130B7-52BF-4136-B503-5F5D33419BA0}" destId="{C15D2DCF-3A8C-4F9E-90E8-97E0D6CE9D85}" srcOrd="0" destOrd="0" presId="urn:microsoft.com/office/officeart/2005/8/layout/vList4"/>
    <dgm:cxn modelId="{B1DF5F7C-B2CA-45AA-B624-E2A4A847E3B0}" type="presParOf" srcId="{BA3130B7-52BF-4136-B503-5F5D33419BA0}" destId="{92CBD9A7-5810-4367-ABAF-B7DCD9509546}" srcOrd="1" destOrd="0" presId="urn:microsoft.com/office/officeart/2005/8/layout/vList4"/>
    <dgm:cxn modelId="{BEFA8AB3-697E-4FE4-8D10-BE8642FAE378}" type="presParOf" srcId="{BA3130B7-52BF-4136-B503-5F5D33419BA0}" destId="{29E1F1FB-DDCD-4AD9-9F71-2ACA545DC8BE}" srcOrd="2" destOrd="0" presId="urn:microsoft.com/office/officeart/2005/8/layout/vList4"/>
    <dgm:cxn modelId="{6B22C36C-A861-479D-86DF-1FD91EECFCF0}" type="presParOf" srcId="{6507D86C-E8A9-42B5-A3D2-D06E90F934A8}" destId="{7B651DA9-EE93-47E7-B167-C5C549D9D07F}" srcOrd="3" destOrd="0" presId="urn:microsoft.com/office/officeart/2005/8/layout/vList4"/>
    <dgm:cxn modelId="{82186948-855B-419F-850F-E56F4B4342A9}" type="presParOf" srcId="{6507D86C-E8A9-42B5-A3D2-D06E90F934A8}" destId="{67B3AD87-FF61-40AE-8FD2-939168D3DAB8}" srcOrd="4" destOrd="0" presId="urn:microsoft.com/office/officeart/2005/8/layout/vList4"/>
    <dgm:cxn modelId="{9CB3CD05-94D2-4250-9129-206DE22404AD}" type="presParOf" srcId="{67B3AD87-FF61-40AE-8FD2-939168D3DAB8}" destId="{AF748587-4043-451D-B83F-D78BC8A3F5DE}" srcOrd="0" destOrd="0" presId="urn:microsoft.com/office/officeart/2005/8/layout/vList4"/>
    <dgm:cxn modelId="{92627A06-BBB7-462E-A99D-6849380191E8}" type="presParOf" srcId="{67B3AD87-FF61-40AE-8FD2-939168D3DAB8}" destId="{ABE2FF58-1014-49C6-99AB-9919EF0846B3}" srcOrd="1" destOrd="0" presId="urn:microsoft.com/office/officeart/2005/8/layout/vList4"/>
    <dgm:cxn modelId="{D397DBCF-1C5B-47FA-8AB4-F5B08B7CE8E5}" type="presParOf" srcId="{67B3AD87-FF61-40AE-8FD2-939168D3DAB8}" destId="{E2969860-8E9F-45F2-99B7-87E6C0FCB7D1}" srcOrd="2" destOrd="0" presId="urn:microsoft.com/office/officeart/2005/8/layout/vList4"/>
    <dgm:cxn modelId="{0E8F2DB3-EE42-431E-A106-5CC574B1DECA}" type="presParOf" srcId="{6507D86C-E8A9-42B5-A3D2-D06E90F934A8}" destId="{41A62D81-05D2-4A09-A49E-C36BF5E43705}" srcOrd="5" destOrd="0" presId="urn:microsoft.com/office/officeart/2005/8/layout/vList4"/>
    <dgm:cxn modelId="{D9CD6E7D-1054-45D1-A9FE-7695FA52420F}" type="presParOf" srcId="{6507D86C-E8A9-42B5-A3D2-D06E90F934A8}" destId="{CFE7DA90-BA3A-4B63-A3B8-50E3AE957C1B}" srcOrd="6" destOrd="0" presId="urn:microsoft.com/office/officeart/2005/8/layout/vList4"/>
    <dgm:cxn modelId="{A2B95D04-C6E0-4C52-A059-6AD32AA9F202}" type="presParOf" srcId="{CFE7DA90-BA3A-4B63-A3B8-50E3AE957C1B}" destId="{AD34DDC9-225A-48C6-9C6A-1BBD06325FEB}" srcOrd="0" destOrd="0" presId="urn:microsoft.com/office/officeart/2005/8/layout/vList4"/>
    <dgm:cxn modelId="{FEAF64D5-C694-4375-A71B-7590EF5779E2}" type="presParOf" srcId="{CFE7DA90-BA3A-4B63-A3B8-50E3AE957C1B}" destId="{E869BCB5-2C14-4702-B61A-A1CBB3CDA704}" srcOrd="1" destOrd="0" presId="urn:microsoft.com/office/officeart/2005/8/layout/vList4"/>
    <dgm:cxn modelId="{ED92C8C3-A3DE-456D-9A91-4F08748C3709}" type="presParOf" srcId="{CFE7DA90-BA3A-4B63-A3B8-50E3AE957C1B}" destId="{9A973DEF-C9F7-4235-A1FD-6CDC4D0073B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C767D1-E4E7-41E0-91C1-B3D1362CE166}" type="doc">
      <dgm:prSet loTypeId="urn:microsoft.com/office/officeart/2005/8/layout/vList4" loCatId="picture" qsTypeId="urn:microsoft.com/office/officeart/2005/8/quickstyle/simple1" qsCatId="simple" csTypeId="urn:microsoft.com/office/officeart/2005/8/colors/colorful1" csCatId="colorful" phldr="1"/>
      <dgm:spPr/>
      <dgm:t>
        <a:bodyPr/>
        <a:lstStyle/>
        <a:p>
          <a:endParaRPr lang="en-US"/>
        </a:p>
      </dgm:t>
    </dgm:pt>
    <dgm:pt modelId="{560626D8-E741-4B06-9A5B-A0F9A112AEBC}">
      <dgm:prSet custT="1"/>
      <dgm:spPr/>
      <dgm:t>
        <a:bodyPr/>
        <a:lstStyle/>
        <a:p>
          <a:r>
            <a:rPr lang="es-MX" sz="1800" b="1" i="1" dirty="0">
              <a:ln>
                <a:noFill/>
              </a:ln>
              <a:solidFill>
                <a:schemeClr val="bg1"/>
              </a:solidFill>
              <a:effectLst>
                <a:outerShdw blurRad="38100" dist="38100" dir="2700000" algn="tl">
                  <a:srgbClr val="000000">
                    <a:alpha val="43137"/>
                  </a:srgbClr>
                </a:outerShdw>
              </a:effectLst>
              <a:latin typeface="+mn-lt"/>
            </a:rPr>
            <a:t>Fuentes Estacionarias</a:t>
          </a:r>
          <a:r>
            <a:rPr lang="es-MX" sz="1800" b="1" i="1" dirty="0">
              <a:ln>
                <a:noFill/>
              </a:ln>
              <a:solidFill>
                <a:schemeClr val="bg1"/>
              </a:solidFill>
              <a:latin typeface="+mn-lt"/>
            </a:rPr>
            <a:t>: </a:t>
          </a:r>
          <a:r>
            <a:rPr lang="es-MX" sz="1800" i="1" dirty="0">
              <a:ln>
                <a:noFill/>
              </a:ln>
              <a:solidFill>
                <a:schemeClr val="bg1"/>
              </a:solidFill>
              <a:latin typeface="+mn-lt"/>
            </a:rPr>
            <a:t>Fuentes fijas de contaminación del aire, como plantas </a:t>
          </a:r>
          <a:r>
            <a:rPr lang="es-MX" sz="1800" i="1" noProof="0" dirty="0">
              <a:ln>
                <a:noFill/>
              </a:ln>
              <a:solidFill>
                <a:schemeClr val="bg1"/>
              </a:solidFill>
              <a:latin typeface="+mn-lt"/>
            </a:rPr>
            <a:t>generadoras</a:t>
          </a:r>
          <a:r>
            <a:rPr lang="es-MX" sz="1800" i="1" dirty="0">
              <a:ln>
                <a:noFill/>
              </a:ln>
              <a:solidFill>
                <a:schemeClr val="bg1"/>
              </a:solidFill>
              <a:latin typeface="+mn-lt"/>
            </a:rPr>
            <a:t> de energía, gasolineras, instalaciones de fabricación y talleres de carrocería.</a:t>
          </a:r>
        </a:p>
      </dgm:t>
    </dgm:pt>
    <dgm:pt modelId="{3FFF4BFA-4494-4F81-8400-C0F4D00AB385}" type="parTrans" cxnId="{2539676D-6DB8-4EBA-A537-D958A4A3C537}">
      <dgm:prSet/>
      <dgm:spPr/>
      <dgm:t>
        <a:bodyPr/>
        <a:lstStyle/>
        <a:p>
          <a:endParaRPr lang="en-US" sz="1800">
            <a:ln>
              <a:noFill/>
            </a:ln>
            <a:solidFill>
              <a:schemeClr val="bg1"/>
            </a:solidFill>
            <a:latin typeface="+mn-lt"/>
          </a:endParaRPr>
        </a:p>
      </dgm:t>
    </dgm:pt>
    <dgm:pt modelId="{C7B70C46-6910-4269-9D9D-233B4FCB412B}" type="sibTrans" cxnId="{2539676D-6DB8-4EBA-A537-D958A4A3C537}">
      <dgm:prSet/>
      <dgm:spPr/>
      <dgm:t>
        <a:bodyPr/>
        <a:lstStyle/>
        <a:p>
          <a:endParaRPr lang="en-US" sz="1800">
            <a:ln>
              <a:noFill/>
            </a:ln>
            <a:solidFill>
              <a:schemeClr val="bg1"/>
            </a:solidFill>
            <a:latin typeface="+mn-lt"/>
          </a:endParaRPr>
        </a:p>
      </dgm:t>
    </dgm:pt>
    <dgm:pt modelId="{94E62D45-7451-408F-A52E-5FD30E4A23E9}">
      <dgm:prSet custT="1"/>
      <dgm:spPr/>
      <dgm:t>
        <a:bodyPr/>
        <a:lstStyle/>
        <a:p>
          <a:r>
            <a:rPr lang="en-US" sz="1800" b="1" i="1" dirty="0">
              <a:ln>
                <a:noFill/>
              </a:ln>
              <a:solidFill>
                <a:schemeClr val="bg1"/>
              </a:solidFill>
              <a:effectLst>
                <a:outerShdw blurRad="38100" dist="38100" dir="2700000" algn="tl">
                  <a:srgbClr val="000000">
                    <a:alpha val="43137"/>
                  </a:srgbClr>
                </a:outerShdw>
              </a:effectLst>
              <a:latin typeface="+mn-lt"/>
            </a:rPr>
            <a:t>Fuentes de Area: </a:t>
          </a:r>
          <a:r>
            <a:rPr lang="es-ES" sz="1800" i="1" dirty="0">
              <a:ln>
                <a:noFill/>
              </a:ln>
              <a:solidFill>
                <a:schemeClr val="bg1"/>
              </a:solidFill>
              <a:latin typeface="+mn-lt"/>
            </a:rPr>
            <a:t>Se distribuyen en un área geográfica amplia, como productos de consumo, limpieza de pintura y solventes diluyentes, polvo fugitivo.</a:t>
          </a:r>
          <a:endParaRPr lang="en-US" sz="1800" i="1" dirty="0">
            <a:ln>
              <a:noFill/>
            </a:ln>
            <a:solidFill>
              <a:schemeClr val="bg1"/>
            </a:solidFill>
            <a:latin typeface="+mn-lt"/>
          </a:endParaRPr>
        </a:p>
      </dgm:t>
    </dgm:pt>
    <dgm:pt modelId="{AD21D6D2-7821-4FAB-88C4-F33520D425DD}" type="parTrans" cxnId="{3BF758D2-EFB1-4E6E-A909-A9B178E4247E}">
      <dgm:prSet/>
      <dgm:spPr/>
      <dgm:t>
        <a:bodyPr/>
        <a:lstStyle/>
        <a:p>
          <a:endParaRPr lang="en-US" sz="1800">
            <a:ln>
              <a:noFill/>
            </a:ln>
            <a:solidFill>
              <a:schemeClr val="bg1"/>
            </a:solidFill>
            <a:latin typeface="+mn-lt"/>
          </a:endParaRPr>
        </a:p>
      </dgm:t>
    </dgm:pt>
    <dgm:pt modelId="{FDE2B15D-AE61-4879-ABD9-6225705DE040}" type="sibTrans" cxnId="{3BF758D2-EFB1-4E6E-A909-A9B178E4247E}">
      <dgm:prSet/>
      <dgm:spPr/>
      <dgm:t>
        <a:bodyPr/>
        <a:lstStyle/>
        <a:p>
          <a:endParaRPr lang="en-US" sz="1800">
            <a:ln>
              <a:noFill/>
            </a:ln>
            <a:solidFill>
              <a:schemeClr val="bg1"/>
            </a:solidFill>
            <a:latin typeface="+mn-lt"/>
          </a:endParaRPr>
        </a:p>
      </dgm:t>
    </dgm:pt>
    <dgm:pt modelId="{84D3356C-9047-4B60-85CA-23F306E26324}">
      <dgm:prSet custT="1"/>
      <dgm:spPr/>
      <dgm:t>
        <a:bodyPr/>
        <a:lstStyle/>
        <a:p>
          <a:pPr>
            <a:buNone/>
          </a:pPr>
          <a:r>
            <a:rPr lang="en-US" sz="1800" b="1" i="1" dirty="0">
              <a:ln>
                <a:noFill/>
              </a:ln>
              <a:solidFill>
                <a:schemeClr val="bg1"/>
              </a:solidFill>
              <a:effectLst>
                <a:outerShdw blurRad="38100" dist="38100" dir="2700000" algn="tl">
                  <a:srgbClr val="000000">
                    <a:alpha val="43137"/>
                  </a:srgbClr>
                </a:outerShdw>
              </a:effectLst>
              <a:latin typeface="+mn-lt"/>
            </a:rPr>
            <a:t>Fuentes </a:t>
          </a:r>
          <a:r>
            <a:rPr lang="es-ES" sz="1800" b="1" i="1" dirty="0">
              <a:ln>
                <a:noFill/>
              </a:ln>
              <a:solidFill>
                <a:schemeClr val="bg1"/>
              </a:solidFill>
              <a:effectLst>
                <a:outerShdw blurRad="38100" dist="38100" dir="2700000" algn="tl">
                  <a:srgbClr val="000000">
                    <a:alpha val="43137"/>
                  </a:srgbClr>
                </a:outerShdw>
              </a:effectLst>
              <a:latin typeface="+mn-lt"/>
            </a:rPr>
            <a:t>Móviles</a:t>
          </a:r>
          <a:r>
            <a:rPr lang="en-US" sz="1800" b="1" i="1" dirty="0">
              <a:ln>
                <a:noFill/>
              </a:ln>
              <a:solidFill>
                <a:schemeClr val="bg1"/>
              </a:solidFill>
              <a:effectLst>
                <a:outerShdw blurRad="38100" dist="38100" dir="2700000" algn="tl">
                  <a:srgbClr val="000000">
                    <a:alpha val="43137"/>
                  </a:srgbClr>
                </a:outerShdw>
              </a:effectLst>
              <a:latin typeface="+mn-lt"/>
            </a:rPr>
            <a:t> </a:t>
          </a:r>
          <a:r>
            <a:rPr lang="en-US" sz="1800" b="1" i="1" dirty="0" err="1">
              <a:ln>
                <a:noFill/>
              </a:ln>
              <a:solidFill>
                <a:schemeClr val="bg1"/>
              </a:solidFill>
              <a:effectLst>
                <a:outerShdw blurRad="38100" dist="38100" dir="2700000" algn="tl">
                  <a:srgbClr val="000000">
                    <a:alpha val="43137"/>
                  </a:srgbClr>
                </a:outerShdw>
              </a:effectLst>
              <a:latin typeface="+mn-lt"/>
            </a:rPr>
            <a:t>en</a:t>
          </a:r>
          <a:r>
            <a:rPr lang="en-US" sz="1800" b="1" i="1" dirty="0">
              <a:ln>
                <a:noFill/>
              </a:ln>
              <a:solidFill>
                <a:schemeClr val="bg1"/>
              </a:solidFill>
              <a:effectLst>
                <a:outerShdw blurRad="38100" dist="38100" dir="2700000" algn="tl">
                  <a:srgbClr val="000000">
                    <a:alpha val="43137"/>
                  </a:srgbClr>
                </a:outerShdw>
              </a:effectLst>
              <a:latin typeface="+mn-lt"/>
            </a:rPr>
            <a:t> </a:t>
          </a:r>
          <a:r>
            <a:rPr lang="en-US" sz="1800" b="1" i="1" dirty="0" err="1">
              <a:ln>
                <a:noFill/>
              </a:ln>
              <a:solidFill>
                <a:schemeClr val="bg1"/>
              </a:solidFill>
              <a:effectLst>
                <a:outerShdw blurRad="38100" dist="38100" dir="2700000" algn="tl">
                  <a:srgbClr val="000000">
                    <a:alpha val="43137"/>
                  </a:srgbClr>
                </a:outerShdw>
              </a:effectLst>
              <a:latin typeface="+mn-lt"/>
            </a:rPr>
            <a:t>Carreteras</a:t>
          </a:r>
          <a:r>
            <a:rPr lang="en-US" sz="1800" b="1" i="1" dirty="0">
              <a:ln>
                <a:noFill/>
              </a:ln>
              <a:solidFill>
                <a:schemeClr val="bg1"/>
              </a:solidFill>
              <a:effectLst>
                <a:outerShdw blurRad="38100" dist="38100" dir="2700000" algn="tl">
                  <a:srgbClr val="000000">
                    <a:alpha val="43137"/>
                  </a:srgbClr>
                </a:outerShdw>
              </a:effectLst>
              <a:latin typeface="+mn-lt"/>
            </a:rPr>
            <a:t>: </a:t>
          </a:r>
          <a:r>
            <a:rPr lang="es-ES" sz="1800" i="1" dirty="0">
              <a:ln>
                <a:noFill/>
              </a:ln>
              <a:solidFill>
                <a:schemeClr val="bg1"/>
              </a:solidFill>
              <a:latin typeface="+mn-lt"/>
            </a:rPr>
            <a:t>Cualquier contaminación del aire emitida por vehículos motorizados en las carreteras, incluidos automóviles de pasajeros, camiones y motos.</a:t>
          </a:r>
          <a:endParaRPr lang="en-US" sz="1800" i="1" dirty="0">
            <a:ln>
              <a:noFill/>
            </a:ln>
            <a:solidFill>
              <a:schemeClr val="bg1"/>
            </a:solidFill>
            <a:latin typeface="+mn-lt"/>
          </a:endParaRPr>
        </a:p>
      </dgm:t>
    </dgm:pt>
    <dgm:pt modelId="{5751664C-88C0-4423-9893-420EDD030B4E}" type="parTrans" cxnId="{3B87E8C4-1F54-4B2A-8BAA-901DB7008013}">
      <dgm:prSet/>
      <dgm:spPr/>
      <dgm:t>
        <a:bodyPr/>
        <a:lstStyle/>
        <a:p>
          <a:endParaRPr lang="en-US" sz="1800">
            <a:ln>
              <a:noFill/>
            </a:ln>
            <a:solidFill>
              <a:schemeClr val="bg1"/>
            </a:solidFill>
            <a:latin typeface="+mn-lt"/>
          </a:endParaRPr>
        </a:p>
      </dgm:t>
    </dgm:pt>
    <dgm:pt modelId="{1C424D30-2D9D-46AF-BFE6-55C9196D39A7}" type="sibTrans" cxnId="{3B87E8C4-1F54-4B2A-8BAA-901DB7008013}">
      <dgm:prSet/>
      <dgm:spPr/>
      <dgm:t>
        <a:bodyPr/>
        <a:lstStyle/>
        <a:p>
          <a:endParaRPr lang="en-US" sz="1800">
            <a:ln>
              <a:noFill/>
            </a:ln>
            <a:solidFill>
              <a:schemeClr val="bg1"/>
            </a:solidFill>
            <a:latin typeface="+mn-lt"/>
          </a:endParaRPr>
        </a:p>
      </dgm:t>
    </dgm:pt>
    <dgm:pt modelId="{88442002-25C9-46DB-80A7-41A471992C5A}">
      <dgm:prSet custT="1"/>
      <dgm:spPr/>
      <dgm:t>
        <a:bodyPr/>
        <a:lstStyle/>
        <a:p>
          <a:r>
            <a:rPr lang="es-ES" sz="1800" b="1" i="1" dirty="0">
              <a:ln>
                <a:noFill/>
              </a:ln>
              <a:solidFill>
                <a:schemeClr val="bg1"/>
              </a:solidFill>
              <a:effectLst>
                <a:outerShdw blurRad="38100" dist="38100" dir="2700000" algn="tl">
                  <a:srgbClr val="000000">
                    <a:alpha val="43137"/>
                  </a:srgbClr>
                </a:outerShdw>
              </a:effectLst>
              <a:latin typeface="+mn-lt"/>
            </a:rPr>
            <a:t>Fuentes Móviles Fuera de Carreteras</a:t>
          </a:r>
          <a:r>
            <a:rPr lang="en-US" sz="1800" b="1" i="1" dirty="0">
              <a:ln>
                <a:noFill/>
              </a:ln>
              <a:solidFill>
                <a:schemeClr val="bg1"/>
              </a:solidFill>
              <a:effectLst>
                <a:outerShdw blurRad="38100" dist="38100" dir="2700000" algn="tl">
                  <a:srgbClr val="000000">
                    <a:alpha val="43137"/>
                  </a:srgbClr>
                </a:outerShdw>
              </a:effectLst>
              <a:latin typeface="+mn-lt"/>
            </a:rPr>
            <a:t>: </a:t>
          </a:r>
          <a:r>
            <a:rPr lang="es-ES" sz="1800" i="1" dirty="0">
              <a:ln>
                <a:noFill/>
              </a:ln>
              <a:solidFill>
                <a:schemeClr val="bg1"/>
              </a:solidFill>
              <a:latin typeface="+mn-lt"/>
            </a:rPr>
            <a:t>Incluya pequeños motores y equipos todoterreno, equipos agrícolas y de construcción, vehículos recreativos todoterreno, aviones y trenes.</a:t>
          </a:r>
          <a:endParaRPr lang="en-US" sz="1800" i="1" dirty="0">
            <a:ln>
              <a:noFill/>
            </a:ln>
            <a:solidFill>
              <a:schemeClr val="bg1"/>
            </a:solidFill>
            <a:latin typeface="+mn-lt"/>
          </a:endParaRPr>
        </a:p>
      </dgm:t>
    </dgm:pt>
    <dgm:pt modelId="{BB3E1CB9-D6C8-49C1-B07F-EC3AEAC1A1C6}" type="parTrans" cxnId="{A1644FCC-BAD8-436B-A473-9E14C40965F4}">
      <dgm:prSet/>
      <dgm:spPr/>
      <dgm:t>
        <a:bodyPr/>
        <a:lstStyle/>
        <a:p>
          <a:endParaRPr lang="en-US" sz="1800">
            <a:ln>
              <a:noFill/>
            </a:ln>
            <a:solidFill>
              <a:schemeClr val="bg1"/>
            </a:solidFill>
            <a:latin typeface="+mn-lt"/>
          </a:endParaRPr>
        </a:p>
      </dgm:t>
    </dgm:pt>
    <dgm:pt modelId="{8C8307AC-1577-4030-ACDF-7B8F3EDF1F54}" type="sibTrans" cxnId="{A1644FCC-BAD8-436B-A473-9E14C40965F4}">
      <dgm:prSet/>
      <dgm:spPr/>
      <dgm:t>
        <a:bodyPr/>
        <a:lstStyle/>
        <a:p>
          <a:endParaRPr lang="en-US" sz="1800">
            <a:ln>
              <a:noFill/>
            </a:ln>
            <a:solidFill>
              <a:schemeClr val="bg1"/>
            </a:solidFill>
            <a:latin typeface="+mn-lt"/>
          </a:endParaRPr>
        </a:p>
      </dgm:t>
    </dgm:pt>
    <dgm:pt modelId="{6507D86C-E8A9-42B5-A3D2-D06E90F934A8}" type="pres">
      <dgm:prSet presAssocID="{2DC767D1-E4E7-41E0-91C1-B3D1362CE166}" presName="linear" presStyleCnt="0">
        <dgm:presLayoutVars>
          <dgm:dir/>
          <dgm:resizeHandles val="exact"/>
        </dgm:presLayoutVars>
      </dgm:prSet>
      <dgm:spPr/>
    </dgm:pt>
    <dgm:pt modelId="{6BC7B163-955F-4119-827A-72F67853331B}" type="pres">
      <dgm:prSet presAssocID="{560626D8-E741-4B06-9A5B-A0F9A112AEBC}" presName="comp" presStyleCnt="0"/>
      <dgm:spPr/>
    </dgm:pt>
    <dgm:pt modelId="{F7B489F2-3715-4306-ACD1-520714C121D1}" type="pres">
      <dgm:prSet presAssocID="{560626D8-E741-4B06-9A5B-A0F9A112AEBC}" presName="box" presStyleLbl="node1" presStyleIdx="0" presStyleCnt="4" custScaleY="111510" custLinFactNeighborX="-219" custLinFactNeighborY="3836"/>
      <dgm:spPr/>
    </dgm:pt>
    <dgm:pt modelId="{6E8A97C5-0410-4FD7-806E-1C283375B17B}" type="pres">
      <dgm:prSet presAssocID="{560626D8-E741-4B06-9A5B-A0F9A112AEBC}" presName="img"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93F9FBAF-61D6-45F4-81D4-823E8DC9FA30}" type="pres">
      <dgm:prSet presAssocID="{560626D8-E741-4B06-9A5B-A0F9A112AEBC}" presName="text" presStyleLbl="node1" presStyleIdx="0" presStyleCnt="4">
        <dgm:presLayoutVars>
          <dgm:bulletEnabled val="1"/>
        </dgm:presLayoutVars>
      </dgm:prSet>
      <dgm:spPr/>
    </dgm:pt>
    <dgm:pt modelId="{F8E04026-06F6-41D9-9CE7-F1C4671BE214}" type="pres">
      <dgm:prSet presAssocID="{C7B70C46-6910-4269-9D9D-233B4FCB412B}" presName="spacer" presStyleCnt="0"/>
      <dgm:spPr/>
    </dgm:pt>
    <dgm:pt modelId="{BA3130B7-52BF-4136-B503-5F5D33419BA0}" type="pres">
      <dgm:prSet presAssocID="{94E62D45-7451-408F-A52E-5FD30E4A23E9}" presName="comp" presStyleCnt="0"/>
      <dgm:spPr/>
    </dgm:pt>
    <dgm:pt modelId="{C15D2DCF-3A8C-4F9E-90E8-97E0D6CE9D85}" type="pres">
      <dgm:prSet presAssocID="{94E62D45-7451-408F-A52E-5FD30E4A23E9}" presName="box" presStyleLbl="node1" presStyleIdx="1" presStyleCnt="4"/>
      <dgm:spPr/>
    </dgm:pt>
    <dgm:pt modelId="{92CBD9A7-5810-4367-ABAF-B7DCD9509546}" type="pres">
      <dgm:prSet presAssocID="{94E62D45-7451-408F-A52E-5FD30E4A23E9}" presName="img" presStyleLbl="fgImgPlace1" presStyleIdx="1" presStyleCnt="4"/>
      <dgm:spPr>
        <a:blipFill rotWithShape="1">
          <a:blip xmlns:r="http://schemas.openxmlformats.org/officeDocument/2006/relationships" r:embed="rId2"/>
          <a:srcRect/>
          <a:stretch>
            <a:fillRect l="-6000" r="-6000"/>
          </a:stretch>
        </a:blipFill>
      </dgm:spPr>
    </dgm:pt>
    <dgm:pt modelId="{29E1F1FB-DDCD-4AD9-9F71-2ACA545DC8BE}" type="pres">
      <dgm:prSet presAssocID="{94E62D45-7451-408F-A52E-5FD30E4A23E9}" presName="text" presStyleLbl="node1" presStyleIdx="1" presStyleCnt="4">
        <dgm:presLayoutVars>
          <dgm:bulletEnabled val="1"/>
        </dgm:presLayoutVars>
      </dgm:prSet>
      <dgm:spPr/>
    </dgm:pt>
    <dgm:pt modelId="{7B651DA9-EE93-47E7-B167-C5C549D9D07F}" type="pres">
      <dgm:prSet presAssocID="{FDE2B15D-AE61-4879-ABD9-6225705DE040}" presName="spacer" presStyleCnt="0"/>
      <dgm:spPr/>
    </dgm:pt>
    <dgm:pt modelId="{67B3AD87-FF61-40AE-8FD2-939168D3DAB8}" type="pres">
      <dgm:prSet presAssocID="{84D3356C-9047-4B60-85CA-23F306E26324}" presName="comp" presStyleCnt="0"/>
      <dgm:spPr/>
    </dgm:pt>
    <dgm:pt modelId="{AF748587-4043-451D-B83F-D78BC8A3F5DE}" type="pres">
      <dgm:prSet presAssocID="{84D3356C-9047-4B60-85CA-23F306E26324}" presName="box" presStyleLbl="node1" presStyleIdx="2" presStyleCnt="4"/>
      <dgm:spPr/>
    </dgm:pt>
    <dgm:pt modelId="{ABE2FF58-1014-49C6-99AB-9919EF0846B3}" type="pres">
      <dgm:prSet presAssocID="{84D3356C-9047-4B60-85CA-23F306E26324}" presName="img" presStyleLbl="fgImgPlace1" presStyleIdx="2" presStyleCnt="4"/>
      <dgm:spPr>
        <a:blipFill rotWithShape="1">
          <a:blip xmlns:r="http://schemas.openxmlformats.org/officeDocument/2006/relationships" r:embed="rId3"/>
          <a:srcRect/>
          <a:stretch>
            <a:fillRect l="-14000" r="-14000"/>
          </a:stretch>
        </a:blipFill>
      </dgm:spPr>
    </dgm:pt>
    <dgm:pt modelId="{E2969860-8E9F-45F2-99B7-87E6C0FCB7D1}" type="pres">
      <dgm:prSet presAssocID="{84D3356C-9047-4B60-85CA-23F306E26324}" presName="text" presStyleLbl="node1" presStyleIdx="2" presStyleCnt="4">
        <dgm:presLayoutVars>
          <dgm:bulletEnabled val="1"/>
        </dgm:presLayoutVars>
      </dgm:prSet>
      <dgm:spPr/>
    </dgm:pt>
    <dgm:pt modelId="{41A62D81-05D2-4A09-A49E-C36BF5E43705}" type="pres">
      <dgm:prSet presAssocID="{1C424D30-2D9D-46AF-BFE6-55C9196D39A7}" presName="spacer" presStyleCnt="0"/>
      <dgm:spPr/>
    </dgm:pt>
    <dgm:pt modelId="{CFE7DA90-BA3A-4B63-A3B8-50E3AE957C1B}" type="pres">
      <dgm:prSet presAssocID="{88442002-25C9-46DB-80A7-41A471992C5A}" presName="comp" presStyleCnt="0"/>
      <dgm:spPr/>
    </dgm:pt>
    <dgm:pt modelId="{AD34DDC9-225A-48C6-9C6A-1BBD06325FEB}" type="pres">
      <dgm:prSet presAssocID="{88442002-25C9-46DB-80A7-41A471992C5A}" presName="box" presStyleLbl="node1" presStyleIdx="3" presStyleCnt="4"/>
      <dgm:spPr/>
    </dgm:pt>
    <dgm:pt modelId="{E869BCB5-2C14-4702-B61A-A1CBB3CDA704}" type="pres">
      <dgm:prSet presAssocID="{88442002-25C9-46DB-80A7-41A471992C5A}" presName="img" presStyleLbl="fgImgPlace1" presStyleIdx="3" presStyleCnt="4"/>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dgm:spPr>
    </dgm:pt>
    <dgm:pt modelId="{9A973DEF-C9F7-4235-A1FD-6CDC4D0073B7}" type="pres">
      <dgm:prSet presAssocID="{88442002-25C9-46DB-80A7-41A471992C5A}" presName="text" presStyleLbl="node1" presStyleIdx="3" presStyleCnt="4">
        <dgm:presLayoutVars>
          <dgm:bulletEnabled val="1"/>
        </dgm:presLayoutVars>
      </dgm:prSet>
      <dgm:spPr/>
    </dgm:pt>
  </dgm:ptLst>
  <dgm:cxnLst>
    <dgm:cxn modelId="{CAD92636-FFD7-4286-AE98-228C5AD97772}" type="presOf" srcId="{84D3356C-9047-4B60-85CA-23F306E26324}" destId="{E2969860-8E9F-45F2-99B7-87E6C0FCB7D1}" srcOrd="1" destOrd="0" presId="urn:microsoft.com/office/officeart/2005/8/layout/vList4"/>
    <dgm:cxn modelId="{901ECB63-C8B3-4371-995C-BCB707F4BAFA}" type="presOf" srcId="{94E62D45-7451-408F-A52E-5FD30E4A23E9}" destId="{29E1F1FB-DDCD-4AD9-9F71-2ACA545DC8BE}" srcOrd="1" destOrd="0" presId="urn:microsoft.com/office/officeart/2005/8/layout/vList4"/>
    <dgm:cxn modelId="{12943D44-443A-4D58-8CA3-4D631367C7DF}" type="presOf" srcId="{560626D8-E741-4B06-9A5B-A0F9A112AEBC}" destId="{93F9FBAF-61D6-45F4-81D4-823E8DC9FA30}" srcOrd="1" destOrd="0" presId="urn:microsoft.com/office/officeart/2005/8/layout/vList4"/>
    <dgm:cxn modelId="{2539676D-6DB8-4EBA-A537-D958A4A3C537}" srcId="{2DC767D1-E4E7-41E0-91C1-B3D1362CE166}" destId="{560626D8-E741-4B06-9A5B-A0F9A112AEBC}" srcOrd="0" destOrd="0" parTransId="{3FFF4BFA-4494-4F81-8400-C0F4D00AB385}" sibTransId="{C7B70C46-6910-4269-9D9D-233B4FCB412B}"/>
    <dgm:cxn modelId="{3A221E54-FBCD-4884-AF93-396236E69D99}" type="presOf" srcId="{88442002-25C9-46DB-80A7-41A471992C5A}" destId="{AD34DDC9-225A-48C6-9C6A-1BBD06325FEB}" srcOrd="0" destOrd="0" presId="urn:microsoft.com/office/officeart/2005/8/layout/vList4"/>
    <dgm:cxn modelId="{531AB357-0C66-4CD5-921C-EAEE43A58549}" type="presOf" srcId="{84D3356C-9047-4B60-85CA-23F306E26324}" destId="{AF748587-4043-451D-B83F-D78BC8A3F5DE}" srcOrd="0" destOrd="0" presId="urn:microsoft.com/office/officeart/2005/8/layout/vList4"/>
    <dgm:cxn modelId="{D72F388F-4F83-4B2C-8A87-CC18858E350F}" type="presOf" srcId="{2DC767D1-E4E7-41E0-91C1-B3D1362CE166}" destId="{6507D86C-E8A9-42B5-A3D2-D06E90F934A8}" srcOrd="0" destOrd="0" presId="urn:microsoft.com/office/officeart/2005/8/layout/vList4"/>
    <dgm:cxn modelId="{FE74B49F-10B1-4533-AB73-4164E7F95D99}" type="presOf" srcId="{88442002-25C9-46DB-80A7-41A471992C5A}" destId="{9A973DEF-C9F7-4235-A1FD-6CDC4D0073B7}" srcOrd="1" destOrd="0" presId="urn:microsoft.com/office/officeart/2005/8/layout/vList4"/>
    <dgm:cxn modelId="{3B87E8C4-1F54-4B2A-8BAA-901DB7008013}" srcId="{2DC767D1-E4E7-41E0-91C1-B3D1362CE166}" destId="{84D3356C-9047-4B60-85CA-23F306E26324}" srcOrd="2" destOrd="0" parTransId="{5751664C-88C0-4423-9893-420EDD030B4E}" sibTransId="{1C424D30-2D9D-46AF-BFE6-55C9196D39A7}"/>
    <dgm:cxn modelId="{A1644FCC-BAD8-436B-A473-9E14C40965F4}" srcId="{2DC767D1-E4E7-41E0-91C1-B3D1362CE166}" destId="{88442002-25C9-46DB-80A7-41A471992C5A}" srcOrd="3" destOrd="0" parTransId="{BB3E1CB9-D6C8-49C1-B07F-EC3AEAC1A1C6}" sibTransId="{8C8307AC-1577-4030-ACDF-7B8F3EDF1F54}"/>
    <dgm:cxn modelId="{3BF758D2-EFB1-4E6E-A909-A9B178E4247E}" srcId="{2DC767D1-E4E7-41E0-91C1-B3D1362CE166}" destId="{94E62D45-7451-408F-A52E-5FD30E4A23E9}" srcOrd="1" destOrd="0" parTransId="{AD21D6D2-7821-4FAB-88C4-F33520D425DD}" sibTransId="{FDE2B15D-AE61-4879-ABD9-6225705DE040}"/>
    <dgm:cxn modelId="{A69976E9-BD8E-4DE5-B95E-C7D36E06230D}" type="presOf" srcId="{560626D8-E741-4B06-9A5B-A0F9A112AEBC}" destId="{F7B489F2-3715-4306-ACD1-520714C121D1}" srcOrd="0" destOrd="0" presId="urn:microsoft.com/office/officeart/2005/8/layout/vList4"/>
    <dgm:cxn modelId="{91CE34F1-8565-4124-8126-7E8E7B5D542E}" type="presOf" srcId="{94E62D45-7451-408F-A52E-5FD30E4A23E9}" destId="{C15D2DCF-3A8C-4F9E-90E8-97E0D6CE9D85}" srcOrd="0" destOrd="0" presId="urn:microsoft.com/office/officeart/2005/8/layout/vList4"/>
    <dgm:cxn modelId="{B9136CCB-91BA-4BE4-B537-0C9DC4626094}" type="presParOf" srcId="{6507D86C-E8A9-42B5-A3D2-D06E90F934A8}" destId="{6BC7B163-955F-4119-827A-72F67853331B}" srcOrd="0" destOrd="0" presId="urn:microsoft.com/office/officeart/2005/8/layout/vList4"/>
    <dgm:cxn modelId="{5692FAB7-8A11-48FE-A3BD-5C67E7342C5F}" type="presParOf" srcId="{6BC7B163-955F-4119-827A-72F67853331B}" destId="{F7B489F2-3715-4306-ACD1-520714C121D1}" srcOrd="0" destOrd="0" presId="urn:microsoft.com/office/officeart/2005/8/layout/vList4"/>
    <dgm:cxn modelId="{BE619F0C-2438-4331-9370-D4702BDE3896}" type="presParOf" srcId="{6BC7B163-955F-4119-827A-72F67853331B}" destId="{6E8A97C5-0410-4FD7-806E-1C283375B17B}" srcOrd="1" destOrd="0" presId="urn:microsoft.com/office/officeart/2005/8/layout/vList4"/>
    <dgm:cxn modelId="{A7FA5BB0-0FBD-40A9-A93D-BC0EF78A8114}" type="presParOf" srcId="{6BC7B163-955F-4119-827A-72F67853331B}" destId="{93F9FBAF-61D6-45F4-81D4-823E8DC9FA30}" srcOrd="2" destOrd="0" presId="urn:microsoft.com/office/officeart/2005/8/layout/vList4"/>
    <dgm:cxn modelId="{F6F8E38F-6F97-4EF1-A758-3CFC3A7F94F6}" type="presParOf" srcId="{6507D86C-E8A9-42B5-A3D2-D06E90F934A8}" destId="{F8E04026-06F6-41D9-9CE7-F1C4671BE214}" srcOrd="1" destOrd="0" presId="urn:microsoft.com/office/officeart/2005/8/layout/vList4"/>
    <dgm:cxn modelId="{F86E1D6B-015A-4F97-B37E-D1E05B5F79C5}" type="presParOf" srcId="{6507D86C-E8A9-42B5-A3D2-D06E90F934A8}" destId="{BA3130B7-52BF-4136-B503-5F5D33419BA0}" srcOrd="2" destOrd="0" presId="urn:microsoft.com/office/officeart/2005/8/layout/vList4"/>
    <dgm:cxn modelId="{5A0C849B-AA7F-429C-AA62-D87AC2B8D96E}" type="presParOf" srcId="{BA3130B7-52BF-4136-B503-5F5D33419BA0}" destId="{C15D2DCF-3A8C-4F9E-90E8-97E0D6CE9D85}" srcOrd="0" destOrd="0" presId="urn:microsoft.com/office/officeart/2005/8/layout/vList4"/>
    <dgm:cxn modelId="{B1DF5F7C-B2CA-45AA-B624-E2A4A847E3B0}" type="presParOf" srcId="{BA3130B7-52BF-4136-B503-5F5D33419BA0}" destId="{92CBD9A7-5810-4367-ABAF-B7DCD9509546}" srcOrd="1" destOrd="0" presId="urn:microsoft.com/office/officeart/2005/8/layout/vList4"/>
    <dgm:cxn modelId="{BEFA8AB3-697E-4FE4-8D10-BE8642FAE378}" type="presParOf" srcId="{BA3130B7-52BF-4136-B503-5F5D33419BA0}" destId="{29E1F1FB-DDCD-4AD9-9F71-2ACA545DC8BE}" srcOrd="2" destOrd="0" presId="urn:microsoft.com/office/officeart/2005/8/layout/vList4"/>
    <dgm:cxn modelId="{6B22C36C-A861-479D-86DF-1FD91EECFCF0}" type="presParOf" srcId="{6507D86C-E8A9-42B5-A3D2-D06E90F934A8}" destId="{7B651DA9-EE93-47E7-B167-C5C549D9D07F}" srcOrd="3" destOrd="0" presId="urn:microsoft.com/office/officeart/2005/8/layout/vList4"/>
    <dgm:cxn modelId="{82186948-855B-419F-850F-E56F4B4342A9}" type="presParOf" srcId="{6507D86C-E8A9-42B5-A3D2-D06E90F934A8}" destId="{67B3AD87-FF61-40AE-8FD2-939168D3DAB8}" srcOrd="4" destOrd="0" presId="urn:microsoft.com/office/officeart/2005/8/layout/vList4"/>
    <dgm:cxn modelId="{9CB3CD05-94D2-4250-9129-206DE22404AD}" type="presParOf" srcId="{67B3AD87-FF61-40AE-8FD2-939168D3DAB8}" destId="{AF748587-4043-451D-B83F-D78BC8A3F5DE}" srcOrd="0" destOrd="0" presId="urn:microsoft.com/office/officeart/2005/8/layout/vList4"/>
    <dgm:cxn modelId="{92627A06-BBB7-462E-A99D-6849380191E8}" type="presParOf" srcId="{67B3AD87-FF61-40AE-8FD2-939168D3DAB8}" destId="{ABE2FF58-1014-49C6-99AB-9919EF0846B3}" srcOrd="1" destOrd="0" presId="urn:microsoft.com/office/officeart/2005/8/layout/vList4"/>
    <dgm:cxn modelId="{D397DBCF-1C5B-47FA-8AB4-F5B08B7CE8E5}" type="presParOf" srcId="{67B3AD87-FF61-40AE-8FD2-939168D3DAB8}" destId="{E2969860-8E9F-45F2-99B7-87E6C0FCB7D1}" srcOrd="2" destOrd="0" presId="urn:microsoft.com/office/officeart/2005/8/layout/vList4"/>
    <dgm:cxn modelId="{0E8F2DB3-EE42-431E-A106-5CC574B1DECA}" type="presParOf" srcId="{6507D86C-E8A9-42B5-A3D2-D06E90F934A8}" destId="{41A62D81-05D2-4A09-A49E-C36BF5E43705}" srcOrd="5" destOrd="0" presId="urn:microsoft.com/office/officeart/2005/8/layout/vList4"/>
    <dgm:cxn modelId="{D9CD6E7D-1054-45D1-A9FE-7695FA52420F}" type="presParOf" srcId="{6507D86C-E8A9-42B5-A3D2-D06E90F934A8}" destId="{CFE7DA90-BA3A-4B63-A3B8-50E3AE957C1B}" srcOrd="6" destOrd="0" presId="urn:microsoft.com/office/officeart/2005/8/layout/vList4"/>
    <dgm:cxn modelId="{A2B95D04-C6E0-4C52-A059-6AD32AA9F202}" type="presParOf" srcId="{CFE7DA90-BA3A-4B63-A3B8-50E3AE957C1B}" destId="{AD34DDC9-225A-48C6-9C6A-1BBD06325FEB}" srcOrd="0" destOrd="0" presId="urn:microsoft.com/office/officeart/2005/8/layout/vList4"/>
    <dgm:cxn modelId="{FEAF64D5-C694-4375-A71B-7590EF5779E2}" type="presParOf" srcId="{CFE7DA90-BA3A-4B63-A3B8-50E3AE957C1B}" destId="{E869BCB5-2C14-4702-B61A-A1CBB3CDA704}" srcOrd="1" destOrd="0" presId="urn:microsoft.com/office/officeart/2005/8/layout/vList4"/>
    <dgm:cxn modelId="{ED92C8C3-A3DE-456D-9A91-4F08748C3709}" type="presParOf" srcId="{CFE7DA90-BA3A-4B63-A3B8-50E3AE957C1B}" destId="{9A973DEF-C9F7-4235-A1FD-6CDC4D0073B7}"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489F2-3715-4306-ACD1-520714C121D1}">
      <dsp:nvSpPr>
        <dsp:cNvPr id="0" name=""/>
        <dsp:cNvSpPr/>
      </dsp:nvSpPr>
      <dsp:spPr>
        <a:xfrm>
          <a:off x="0" y="46941"/>
          <a:ext cx="5086021" cy="12237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n>
                <a:noFill/>
              </a:ln>
              <a:solidFill>
                <a:schemeClr val="bg1"/>
              </a:solidFill>
              <a:latin typeface="+mn-lt"/>
            </a:rPr>
            <a:t>Stationary Sources: </a:t>
          </a:r>
          <a:r>
            <a:rPr lang="en-US" sz="1800" kern="1200">
              <a:ln>
                <a:noFill/>
              </a:ln>
              <a:solidFill>
                <a:schemeClr val="bg1"/>
              </a:solidFill>
              <a:latin typeface="+mn-lt"/>
            </a:rPr>
            <a:t>Fixed sources of air pollution such as power plants, gas stations, manufacturing facilities, and autobody shops.</a:t>
          </a:r>
        </a:p>
      </dsp:txBody>
      <dsp:txXfrm>
        <a:off x="1139575" y="46941"/>
        <a:ext cx="3946445" cy="1223715"/>
      </dsp:txXfrm>
    </dsp:sp>
    <dsp:sp modelId="{6E8A97C5-0410-4FD7-806E-1C283375B17B}">
      <dsp:nvSpPr>
        <dsp:cNvPr id="0" name=""/>
        <dsp:cNvSpPr/>
      </dsp:nvSpPr>
      <dsp:spPr>
        <a:xfrm>
          <a:off x="122371" y="122371"/>
          <a:ext cx="1017204" cy="978972"/>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5D2DCF-3A8C-4F9E-90E8-97E0D6CE9D85}">
      <dsp:nvSpPr>
        <dsp:cNvPr id="0" name=""/>
        <dsp:cNvSpPr/>
      </dsp:nvSpPr>
      <dsp:spPr>
        <a:xfrm>
          <a:off x="0" y="1346087"/>
          <a:ext cx="5086021" cy="122371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n>
                <a:noFill/>
              </a:ln>
              <a:solidFill>
                <a:schemeClr val="bg1"/>
              </a:solidFill>
              <a:effectLst>
                <a:outerShdw blurRad="38100" dist="38100" dir="2700000" algn="tl">
                  <a:srgbClr val="000000">
                    <a:alpha val="43137"/>
                  </a:srgbClr>
                </a:outerShdw>
              </a:effectLst>
              <a:latin typeface="+mn-lt"/>
            </a:rPr>
            <a:t>Areawide Sources: </a:t>
          </a:r>
          <a:r>
            <a:rPr lang="en-US" sz="1800" kern="1200" dirty="0">
              <a:ln>
                <a:noFill/>
              </a:ln>
              <a:solidFill>
                <a:schemeClr val="bg1"/>
              </a:solidFill>
              <a:latin typeface="+mn-lt"/>
            </a:rPr>
            <a:t>Are spread over a wide geographic area such as consumer products, paint clean up and thinning solvents, fugitive dust.</a:t>
          </a:r>
        </a:p>
      </dsp:txBody>
      <dsp:txXfrm>
        <a:off x="1139575" y="1346087"/>
        <a:ext cx="3946445" cy="1223715"/>
      </dsp:txXfrm>
    </dsp:sp>
    <dsp:sp modelId="{92CBD9A7-5810-4367-ABAF-B7DCD9509546}">
      <dsp:nvSpPr>
        <dsp:cNvPr id="0" name=""/>
        <dsp:cNvSpPr/>
      </dsp:nvSpPr>
      <dsp:spPr>
        <a:xfrm>
          <a:off x="122371" y="1468458"/>
          <a:ext cx="1017204" cy="978972"/>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748587-4043-451D-B83F-D78BC8A3F5DE}">
      <dsp:nvSpPr>
        <dsp:cNvPr id="0" name=""/>
        <dsp:cNvSpPr/>
      </dsp:nvSpPr>
      <dsp:spPr>
        <a:xfrm>
          <a:off x="0" y="2692174"/>
          <a:ext cx="5086021" cy="122371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n>
                <a:noFill/>
              </a:ln>
              <a:solidFill>
                <a:schemeClr val="bg1"/>
              </a:solidFill>
              <a:effectLst>
                <a:outerShdw blurRad="38100" dist="38100" dir="2700000" algn="tl">
                  <a:srgbClr val="000000">
                    <a:alpha val="43137"/>
                  </a:srgbClr>
                </a:outerShdw>
              </a:effectLst>
              <a:latin typeface="+mn-lt"/>
            </a:rPr>
            <a:t>On-Road Mobile Sources: </a:t>
          </a:r>
          <a:r>
            <a:rPr lang="en-US" sz="1800" kern="1200" dirty="0">
              <a:ln>
                <a:noFill/>
              </a:ln>
              <a:solidFill>
                <a:schemeClr val="bg1"/>
              </a:solidFill>
              <a:latin typeface="+mn-lt"/>
            </a:rPr>
            <a:t>Any air pollution emitted by motor vehicles on roadways including passenger cars, trucks, and motorcycles.</a:t>
          </a:r>
        </a:p>
      </dsp:txBody>
      <dsp:txXfrm>
        <a:off x="1139575" y="2692174"/>
        <a:ext cx="3946445" cy="1223715"/>
      </dsp:txXfrm>
    </dsp:sp>
    <dsp:sp modelId="{ABE2FF58-1014-49C6-99AB-9919EF0846B3}">
      <dsp:nvSpPr>
        <dsp:cNvPr id="0" name=""/>
        <dsp:cNvSpPr/>
      </dsp:nvSpPr>
      <dsp:spPr>
        <a:xfrm>
          <a:off x="122371" y="2814546"/>
          <a:ext cx="1017204" cy="978972"/>
        </a:xfrm>
        <a:prstGeom prst="roundRect">
          <a:avLst>
            <a:gd name="adj" fmla="val 10000"/>
          </a:avLst>
        </a:prstGeom>
        <a:blipFill rotWithShape="1">
          <a:blip xmlns:r="http://schemas.openxmlformats.org/officeDocument/2006/relationships" r:embed="rId3"/>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34DDC9-225A-48C6-9C6A-1BBD06325FEB}">
      <dsp:nvSpPr>
        <dsp:cNvPr id="0" name=""/>
        <dsp:cNvSpPr/>
      </dsp:nvSpPr>
      <dsp:spPr>
        <a:xfrm>
          <a:off x="0" y="4038262"/>
          <a:ext cx="5086021" cy="122371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n>
                <a:noFill/>
              </a:ln>
              <a:solidFill>
                <a:schemeClr val="bg1"/>
              </a:solidFill>
              <a:effectLst>
                <a:outerShdw blurRad="38100" dist="38100" dir="2700000" algn="tl">
                  <a:srgbClr val="000000">
                    <a:alpha val="43137"/>
                  </a:srgbClr>
                </a:outerShdw>
              </a:effectLst>
              <a:latin typeface="+mn-lt"/>
            </a:rPr>
            <a:t>Off-Road Mobile Sources: </a:t>
          </a:r>
          <a:r>
            <a:rPr lang="en-US" sz="1800" kern="1200">
              <a:ln>
                <a:noFill/>
              </a:ln>
              <a:solidFill>
                <a:schemeClr val="bg1"/>
              </a:solidFill>
              <a:latin typeface="+mn-lt"/>
            </a:rPr>
            <a:t>Include small off-road engines and equipment, farm/ construction equipment, off-road recreational vehicles, airplanes, trains.</a:t>
          </a:r>
        </a:p>
      </dsp:txBody>
      <dsp:txXfrm>
        <a:off x="1139575" y="4038262"/>
        <a:ext cx="3946445" cy="1223715"/>
      </dsp:txXfrm>
    </dsp:sp>
    <dsp:sp modelId="{E869BCB5-2C14-4702-B61A-A1CBB3CDA704}">
      <dsp:nvSpPr>
        <dsp:cNvPr id="0" name=""/>
        <dsp:cNvSpPr/>
      </dsp:nvSpPr>
      <dsp:spPr>
        <a:xfrm>
          <a:off x="122371" y="4160633"/>
          <a:ext cx="1017204" cy="978972"/>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489F2-3715-4306-ACD1-520714C121D1}">
      <dsp:nvSpPr>
        <dsp:cNvPr id="0" name=""/>
        <dsp:cNvSpPr/>
      </dsp:nvSpPr>
      <dsp:spPr>
        <a:xfrm>
          <a:off x="0" y="45709"/>
          <a:ext cx="5634296" cy="13287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MX" sz="1800" b="1" i="1" kern="1200" dirty="0">
              <a:ln>
                <a:noFill/>
              </a:ln>
              <a:solidFill>
                <a:schemeClr val="bg1"/>
              </a:solidFill>
              <a:effectLst>
                <a:outerShdw blurRad="38100" dist="38100" dir="2700000" algn="tl">
                  <a:srgbClr val="000000">
                    <a:alpha val="43137"/>
                  </a:srgbClr>
                </a:outerShdw>
              </a:effectLst>
              <a:latin typeface="+mn-lt"/>
            </a:rPr>
            <a:t>Fuentes Estacionarias</a:t>
          </a:r>
          <a:r>
            <a:rPr lang="es-MX" sz="1800" b="1" i="1" kern="1200" dirty="0">
              <a:ln>
                <a:noFill/>
              </a:ln>
              <a:solidFill>
                <a:schemeClr val="bg1"/>
              </a:solidFill>
              <a:latin typeface="+mn-lt"/>
            </a:rPr>
            <a:t>: </a:t>
          </a:r>
          <a:r>
            <a:rPr lang="es-MX" sz="1800" i="1" kern="1200" dirty="0">
              <a:ln>
                <a:noFill/>
              </a:ln>
              <a:solidFill>
                <a:schemeClr val="bg1"/>
              </a:solidFill>
              <a:latin typeface="+mn-lt"/>
            </a:rPr>
            <a:t>Fuentes fijas de contaminación del aire, como plantas </a:t>
          </a:r>
          <a:r>
            <a:rPr lang="es-MX" sz="1800" i="1" kern="1200" noProof="0" dirty="0">
              <a:ln>
                <a:noFill/>
              </a:ln>
              <a:solidFill>
                <a:schemeClr val="bg1"/>
              </a:solidFill>
              <a:latin typeface="+mn-lt"/>
            </a:rPr>
            <a:t>generadoras</a:t>
          </a:r>
          <a:r>
            <a:rPr lang="es-MX" sz="1800" i="1" kern="1200" dirty="0">
              <a:ln>
                <a:noFill/>
              </a:ln>
              <a:solidFill>
                <a:schemeClr val="bg1"/>
              </a:solidFill>
              <a:latin typeface="+mn-lt"/>
            </a:rPr>
            <a:t> de energía, gasolineras, instalaciones de fabricación y talleres de carrocería.</a:t>
          </a:r>
        </a:p>
      </dsp:txBody>
      <dsp:txXfrm>
        <a:off x="1246017" y="45709"/>
        <a:ext cx="4388278" cy="1328731"/>
      </dsp:txXfrm>
    </dsp:sp>
    <dsp:sp modelId="{6E8A97C5-0410-4FD7-806E-1C283375B17B}">
      <dsp:nvSpPr>
        <dsp:cNvPr id="0" name=""/>
        <dsp:cNvSpPr/>
      </dsp:nvSpPr>
      <dsp:spPr>
        <a:xfrm>
          <a:off x="119158" y="187733"/>
          <a:ext cx="1126859" cy="953264"/>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5D2DCF-3A8C-4F9E-90E8-97E0D6CE9D85}">
      <dsp:nvSpPr>
        <dsp:cNvPr id="0" name=""/>
        <dsp:cNvSpPr/>
      </dsp:nvSpPr>
      <dsp:spPr>
        <a:xfrm>
          <a:off x="0" y="1447889"/>
          <a:ext cx="5634296" cy="119158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ln>
                <a:noFill/>
              </a:ln>
              <a:solidFill>
                <a:schemeClr val="bg1"/>
              </a:solidFill>
              <a:effectLst>
                <a:outerShdw blurRad="38100" dist="38100" dir="2700000" algn="tl">
                  <a:srgbClr val="000000">
                    <a:alpha val="43137"/>
                  </a:srgbClr>
                </a:outerShdw>
              </a:effectLst>
              <a:latin typeface="+mn-lt"/>
            </a:rPr>
            <a:t>Fuentes de Area: </a:t>
          </a:r>
          <a:r>
            <a:rPr lang="es-ES" sz="1800" i="1" kern="1200" dirty="0">
              <a:ln>
                <a:noFill/>
              </a:ln>
              <a:solidFill>
                <a:schemeClr val="bg1"/>
              </a:solidFill>
              <a:latin typeface="+mn-lt"/>
            </a:rPr>
            <a:t>Se distribuyen en un área geográfica amplia, como productos de consumo, limpieza de pintura y solventes diluyentes, polvo fugitivo.</a:t>
          </a:r>
          <a:endParaRPr lang="en-US" sz="1800" i="1" kern="1200" dirty="0">
            <a:ln>
              <a:noFill/>
            </a:ln>
            <a:solidFill>
              <a:schemeClr val="bg1"/>
            </a:solidFill>
            <a:latin typeface="+mn-lt"/>
          </a:endParaRPr>
        </a:p>
      </dsp:txBody>
      <dsp:txXfrm>
        <a:off x="1246017" y="1447889"/>
        <a:ext cx="4388278" cy="1191580"/>
      </dsp:txXfrm>
    </dsp:sp>
    <dsp:sp modelId="{92CBD9A7-5810-4367-ABAF-B7DCD9509546}">
      <dsp:nvSpPr>
        <dsp:cNvPr id="0" name=""/>
        <dsp:cNvSpPr/>
      </dsp:nvSpPr>
      <dsp:spPr>
        <a:xfrm>
          <a:off x="119158" y="1567047"/>
          <a:ext cx="1126859" cy="953264"/>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748587-4043-451D-B83F-D78BC8A3F5DE}">
      <dsp:nvSpPr>
        <dsp:cNvPr id="0" name=""/>
        <dsp:cNvSpPr/>
      </dsp:nvSpPr>
      <dsp:spPr>
        <a:xfrm>
          <a:off x="0" y="2758627"/>
          <a:ext cx="5634296" cy="119158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ln>
                <a:noFill/>
              </a:ln>
              <a:solidFill>
                <a:schemeClr val="bg1"/>
              </a:solidFill>
              <a:effectLst>
                <a:outerShdw blurRad="38100" dist="38100" dir="2700000" algn="tl">
                  <a:srgbClr val="000000">
                    <a:alpha val="43137"/>
                  </a:srgbClr>
                </a:outerShdw>
              </a:effectLst>
              <a:latin typeface="+mn-lt"/>
            </a:rPr>
            <a:t>Fuentes </a:t>
          </a:r>
          <a:r>
            <a:rPr lang="es-ES" sz="1800" b="1" i="1" kern="1200" dirty="0">
              <a:ln>
                <a:noFill/>
              </a:ln>
              <a:solidFill>
                <a:schemeClr val="bg1"/>
              </a:solidFill>
              <a:effectLst>
                <a:outerShdw blurRad="38100" dist="38100" dir="2700000" algn="tl">
                  <a:srgbClr val="000000">
                    <a:alpha val="43137"/>
                  </a:srgbClr>
                </a:outerShdw>
              </a:effectLst>
              <a:latin typeface="+mn-lt"/>
            </a:rPr>
            <a:t>Móviles</a:t>
          </a:r>
          <a:r>
            <a:rPr lang="en-US" sz="1800" b="1" i="1" kern="1200" dirty="0">
              <a:ln>
                <a:noFill/>
              </a:ln>
              <a:solidFill>
                <a:schemeClr val="bg1"/>
              </a:solidFill>
              <a:effectLst>
                <a:outerShdw blurRad="38100" dist="38100" dir="2700000" algn="tl">
                  <a:srgbClr val="000000">
                    <a:alpha val="43137"/>
                  </a:srgbClr>
                </a:outerShdw>
              </a:effectLst>
              <a:latin typeface="+mn-lt"/>
            </a:rPr>
            <a:t> </a:t>
          </a:r>
          <a:r>
            <a:rPr lang="en-US" sz="1800" b="1" i="1" kern="1200" dirty="0" err="1">
              <a:ln>
                <a:noFill/>
              </a:ln>
              <a:solidFill>
                <a:schemeClr val="bg1"/>
              </a:solidFill>
              <a:effectLst>
                <a:outerShdw blurRad="38100" dist="38100" dir="2700000" algn="tl">
                  <a:srgbClr val="000000">
                    <a:alpha val="43137"/>
                  </a:srgbClr>
                </a:outerShdw>
              </a:effectLst>
              <a:latin typeface="+mn-lt"/>
            </a:rPr>
            <a:t>en</a:t>
          </a:r>
          <a:r>
            <a:rPr lang="en-US" sz="1800" b="1" i="1" kern="1200" dirty="0">
              <a:ln>
                <a:noFill/>
              </a:ln>
              <a:solidFill>
                <a:schemeClr val="bg1"/>
              </a:solidFill>
              <a:effectLst>
                <a:outerShdw blurRad="38100" dist="38100" dir="2700000" algn="tl">
                  <a:srgbClr val="000000">
                    <a:alpha val="43137"/>
                  </a:srgbClr>
                </a:outerShdw>
              </a:effectLst>
              <a:latin typeface="+mn-lt"/>
            </a:rPr>
            <a:t> </a:t>
          </a:r>
          <a:r>
            <a:rPr lang="en-US" sz="1800" b="1" i="1" kern="1200" dirty="0" err="1">
              <a:ln>
                <a:noFill/>
              </a:ln>
              <a:solidFill>
                <a:schemeClr val="bg1"/>
              </a:solidFill>
              <a:effectLst>
                <a:outerShdw blurRad="38100" dist="38100" dir="2700000" algn="tl">
                  <a:srgbClr val="000000">
                    <a:alpha val="43137"/>
                  </a:srgbClr>
                </a:outerShdw>
              </a:effectLst>
              <a:latin typeface="+mn-lt"/>
            </a:rPr>
            <a:t>Carreteras</a:t>
          </a:r>
          <a:r>
            <a:rPr lang="en-US" sz="1800" b="1" i="1" kern="1200" dirty="0">
              <a:ln>
                <a:noFill/>
              </a:ln>
              <a:solidFill>
                <a:schemeClr val="bg1"/>
              </a:solidFill>
              <a:effectLst>
                <a:outerShdw blurRad="38100" dist="38100" dir="2700000" algn="tl">
                  <a:srgbClr val="000000">
                    <a:alpha val="43137"/>
                  </a:srgbClr>
                </a:outerShdw>
              </a:effectLst>
              <a:latin typeface="+mn-lt"/>
            </a:rPr>
            <a:t>: </a:t>
          </a:r>
          <a:r>
            <a:rPr lang="es-ES" sz="1800" i="1" kern="1200" dirty="0">
              <a:ln>
                <a:noFill/>
              </a:ln>
              <a:solidFill>
                <a:schemeClr val="bg1"/>
              </a:solidFill>
              <a:latin typeface="+mn-lt"/>
            </a:rPr>
            <a:t>Cualquier contaminación del aire emitida por vehículos motorizados en las carreteras, incluidos automóviles de pasajeros, camiones y motos.</a:t>
          </a:r>
          <a:endParaRPr lang="en-US" sz="1800" i="1" kern="1200" dirty="0">
            <a:ln>
              <a:noFill/>
            </a:ln>
            <a:solidFill>
              <a:schemeClr val="bg1"/>
            </a:solidFill>
            <a:latin typeface="+mn-lt"/>
          </a:endParaRPr>
        </a:p>
      </dsp:txBody>
      <dsp:txXfrm>
        <a:off x="1246017" y="2758627"/>
        <a:ext cx="4388278" cy="1191580"/>
      </dsp:txXfrm>
    </dsp:sp>
    <dsp:sp modelId="{ABE2FF58-1014-49C6-99AB-9919EF0846B3}">
      <dsp:nvSpPr>
        <dsp:cNvPr id="0" name=""/>
        <dsp:cNvSpPr/>
      </dsp:nvSpPr>
      <dsp:spPr>
        <a:xfrm>
          <a:off x="119158" y="2877785"/>
          <a:ext cx="1126859" cy="953264"/>
        </a:xfrm>
        <a:prstGeom prst="roundRect">
          <a:avLst>
            <a:gd name="adj" fmla="val 10000"/>
          </a:avLst>
        </a:prstGeom>
        <a:blipFill rotWithShape="1">
          <a:blip xmlns:r="http://schemas.openxmlformats.org/officeDocument/2006/relationships" r:embed="rId3"/>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34DDC9-225A-48C6-9C6A-1BBD06325FEB}">
      <dsp:nvSpPr>
        <dsp:cNvPr id="0" name=""/>
        <dsp:cNvSpPr/>
      </dsp:nvSpPr>
      <dsp:spPr>
        <a:xfrm>
          <a:off x="0" y="4069366"/>
          <a:ext cx="5634296" cy="119158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i="1" kern="1200" dirty="0">
              <a:ln>
                <a:noFill/>
              </a:ln>
              <a:solidFill>
                <a:schemeClr val="bg1"/>
              </a:solidFill>
              <a:effectLst>
                <a:outerShdw blurRad="38100" dist="38100" dir="2700000" algn="tl">
                  <a:srgbClr val="000000">
                    <a:alpha val="43137"/>
                  </a:srgbClr>
                </a:outerShdw>
              </a:effectLst>
              <a:latin typeface="+mn-lt"/>
            </a:rPr>
            <a:t>Fuentes Móviles Fuera de Carreteras</a:t>
          </a:r>
          <a:r>
            <a:rPr lang="en-US" sz="1800" b="1" i="1" kern="1200" dirty="0">
              <a:ln>
                <a:noFill/>
              </a:ln>
              <a:solidFill>
                <a:schemeClr val="bg1"/>
              </a:solidFill>
              <a:effectLst>
                <a:outerShdw blurRad="38100" dist="38100" dir="2700000" algn="tl">
                  <a:srgbClr val="000000">
                    <a:alpha val="43137"/>
                  </a:srgbClr>
                </a:outerShdw>
              </a:effectLst>
              <a:latin typeface="+mn-lt"/>
            </a:rPr>
            <a:t>: </a:t>
          </a:r>
          <a:r>
            <a:rPr lang="es-ES" sz="1800" i="1" kern="1200" dirty="0">
              <a:ln>
                <a:noFill/>
              </a:ln>
              <a:solidFill>
                <a:schemeClr val="bg1"/>
              </a:solidFill>
              <a:latin typeface="+mn-lt"/>
            </a:rPr>
            <a:t>Incluya pequeños motores y equipos todoterreno, equipos agrícolas y de construcción, vehículos recreativos todoterreno, aviones y trenes.</a:t>
          </a:r>
          <a:endParaRPr lang="en-US" sz="1800" i="1" kern="1200" dirty="0">
            <a:ln>
              <a:noFill/>
            </a:ln>
            <a:solidFill>
              <a:schemeClr val="bg1"/>
            </a:solidFill>
            <a:latin typeface="+mn-lt"/>
          </a:endParaRPr>
        </a:p>
      </dsp:txBody>
      <dsp:txXfrm>
        <a:off x="1246017" y="4069366"/>
        <a:ext cx="4388278" cy="1191580"/>
      </dsp:txXfrm>
    </dsp:sp>
    <dsp:sp modelId="{E869BCB5-2C14-4702-B61A-A1CBB3CDA704}">
      <dsp:nvSpPr>
        <dsp:cNvPr id="0" name=""/>
        <dsp:cNvSpPr/>
      </dsp:nvSpPr>
      <dsp:spPr>
        <a:xfrm>
          <a:off x="119158" y="4188524"/>
          <a:ext cx="1126859" cy="953264"/>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FB279-201A-4B9D-887C-312CDFF2084F}"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65AFA-3666-4FCE-84F7-3B50CA701857}" type="slidenum">
              <a:rPr lang="en-US" smtClean="0"/>
              <a:t>‹#›</a:t>
            </a:fld>
            <a:endParaRPr lang="en-US"/>
          </a:p>
        </p:txBody>
      </p:sp>
    </p:spTree>
    <p:extLst>
      <p:ext uri="{BB962C8B-B14F-4D97-AF65-F5344CB8AC3E}">
        <p14:creationId xmlns:p14="http://schemas.microsoft.com/office/powerpoint/2010/main" val="16025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APCD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CARB - </a:t>
            </a:r>
            <a:r>
              <a:rPr lang="en-US" sz="1800" dirty="0">
                <a:effectLst/>
                <a:latin typeface="Calibri" panose="020F0502020204030204" pitchFamily="34" charset="0"/>
                <a:ea typeface="Calibri" panose="020F0502020204030204" pitchFamily="34" charset="0"/>
              </a:rPr>
              <a:t>CARB provides guidance and support to communities and districts statewide in their AB 617 efforts and next month we will have an orientation that introduces </a:t>
            </a:r>
            <a:r>
              <a:rPr lang="en-US" sz="1800" dirty="0" err="1">
                <a:effectLst/>
                <a:latin typeface="Calibri" panose="020F0502020204030204" pitchFamily="34" charset="0"/>
                <a:ea typeface="Calibri" panose="020F0502020204030204" pitchFamily="34" charset="0"/>
              </a:rPr>
              <a:t>CARBs</a:t>
            </a:r>
            <a:r>
              <a:rPr lang="en-US" sz="1800" dirty="0">
                <a:effectLst/>
                <a:latin typeface="Calibri" panose="020F0502020204030204" pitchFamily="34" charset="0"/>
                <a:ea typeface="Calibri" panose="020F0502020204030204" pitchFamily="34" charset="0"/>
              </a:rPr>
              <a:t> guidance document called the Community Air Protection Blueprint. </a:t>
            </a:r>
          </a:p>
          <a:p>
            <a:endParaRPr lang="en-US" dirty="0"/>
          </a:p>
          <a:p>
            <a:endParaRPr lang="en-US" dirty="0"/>
          </a:p>
          <a:p>
            <a:r>
              <a:rPr lang="en-US" dirty="0"/>
              <a:t>SANDAG</a:t>
            </a:r>
          </a:p>
        </p:txBody>
      </p:sp>
      <p:sp>
        <p:nvSpPr>
          <p:cNvPr id="4" name="Slide Number Placeholder 3"/>
          <p:cNvSpPr>
            <a:spLocks noGrp="1"/>
          </p:cNvSpPr>
          <p:nvPr>
            <p:ph type="sldNum" sz="quarter" idx="5"/>
          </p:nvPr>
        </p:nvSpPr>
        <p:spPr/>
        <p:txBody>
          <a:bodyPr/>
          <a:lstStyle/>
          <a:p>
            <a:fld id="{9EB65AFA-3666-4FCE-84F7-3B50CA701857}" type="slidenum">
              <a:rPr lang="en-US" smtClean="0"/>
              <a:t>1</a:t>
            </a:fld>
            <a:endParaRPr lang="en-US"/>
          </a:p>
        </p:txBody>
      </p:sp>
    </p:spTree>
    <p:extLst>
      <p:ext uri="{BB962C8B-B14F-4D97-AF65-F5344CB8AC3E}">
        <p14:creationId xmlns:p14="http://schemas.microsoft.com/office/powerpoint/2010/main" val="2262436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08E66FEF-D4B4-F740-AC5D-14EE8AFA3E33}" type="slidenum">
              <a:rPr lang="en-US" smtClean="0"/>
              <a:t>15</a:t>
            </a:fld>
            <a:endParaRPr lang="en-US"/>
          </a:p>
        </p:txBody>
      </p:sp>
    </p:spTree>
    <p:extLst>
      <p:ext uri="{BB962C8B-B14F-4D97-AF65-F5344CB8AC3E}">
        <p14:creationId xmlns:p14="http://schemas.microsoft.com/office/powerpoint/2010/main" val="237657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79F645-D62E-41BC-A4A1-125C2CF8066B}" type="slidenum">
              <a:rPr lang="en-US" smtClean="0"/>
              <a:t>16</a:t>
            </a:fld>
            <a:endParaRPr lang="en-US"/>
          </a:p>
        </p:txBody>
      </p:sp>
    </p:spTree>
    <p:extLst>
      <p:ext uri="{BB962C8B-B14F-4D97-AF65-F5344CB8AC3E}">
        <p14:creationId xmlns:p14="http://schemas.microsoft.com/office/powerpoint/2010/main" val="363543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spcBef>
                <a:spcPts val="0"/>
              </a:spcBef>
              <a:spcAft>
                <a:spcPts val="0"/>
              </a:spcAft>
              <a:buFont typeface="Arial" panose="020B0604020202020204" pitchFamily="34" charset="0"/>
              <a:buChar char="•"/>
            </a:pPr>
            <a:r>
              <a:rPr lang="en-US" sz="1100" b="1" dirty="0">
                <a:effectLst/>
                <a:latin typeface="Calibri" panose="020F0502020204030204" pitchFamily="34" charset="0"/>
                <a:ea typeface="Calibri" panose="020F0502020204030204" pitchFamily="34" charset="0"/>
              </a:rPr>
              <a:t>Intro –</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rPr>
              <a:t>NAME</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rPr>
              <a:t>What is SANDAG?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SANDAG is the Regional Planning Agency. We plan, build, and fund regional transportation projects among many other things. </a:t>
            </a:r>
          </a:p>
          <a:p>
            <a:endParaRPr lang="en-US" dirty="0"/>
          </a:p>
          <a:p>
            <a:r>
              <a:rPr lang="en-US"/>
              <a:t>We…. [read bullets – reference that Sam Sanford is with us to answer any air quality questions from the SANDAG perspective and is our resident “Air Quality 101” expert]</a:t>
            </a:r>
          </a:p>
          <a:p>
            <a:endParaRPr lang="en-US" dirty="0"/>
          </a:p>
          <a:p>
            <a:r>
              <a:rPr lang="en-US" dirty="0"/>
              <a:t>To help support the AB 617 Border Communities work, SANDAG prepared base maps to help showcase how the border communities contribute to overall regional transportation planning. The next series of slides showcase the border communities area along with components of our regional travel demand modeling tools to put a geographic lens on all of this.</a:t>
            </a:r>
          </a:p>
        </p:txBody>
      </p:sp>
      <p:sp>
        <p:nvSpPr>
          <p:cNvPr id="4" name="Slide Number Placeholder 3"/>
          <p:cNvSpPr>
            <a:spLocks noGrp="1"/>
          </p:cNvSpPr>
          <p:nvPr>
            <p:ph type="sldNum" sz="quarter" idx="5"/>
          </p:nvPr>
        </p:nvSpPr>
        <p:spPr/>
        <p:txBody>
          <a:bodyPr/>
          <a:lstStyle/>
          <a:p>
            <a:fld id="{9EB65AFA-3666-4FCE-84F7-3B50CA701857}" type="slidenum">
              <a:rPr lang="en-US" smtClean="0"/>
              <a:t>18</a:t>
            </a:fld>
            <a:endParaRPr lang="en-US"/>
          </a:p>
        </p:txBody>
      </p:sp>
    </p:spTree>
    <p:extLst>
      <p:ext uri="{BB962C8B-B14F-4D97-AF65-F5344CB8AC3E}">
        <p14:creationId xmlns:p14="http://schemas.microsoft.com/office/powerpoint/2010/main" val="1870878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rPr>
              <a:t>OVERVIEW OF STUDY AREA BOUNDARIES:</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rPr>
              <a:t>The geographic boundaries for the International Border Communities designation conform to several census tracts that encompass the San Ysidro and Otay Mesa communities. The total coverage on the western extent of the boundary is seen on screen as the non-shaded area. </a:t>
            </a:r>
          </a:p>
          <a:p>
            <a:pPr marL="0" marR="0" indent="0">
              <a:spcBef>
                <a:spcPts val="0"/>
              </a:spcBef>
              <a:spcAft>
                <a:spcPts val="0"/>
              </a:spcAft>
              <a:buFont typeface="Arial" panose="020B0604020202020204" pitchFamily="34" charset="0"/>
              <a:buNone/>
            </a:pPr>
            <a:endParaRPr lang="en-US" sz="11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dirty="0">
                <a:effectLst/>
                <a:latin typeface="Calibri" panose="020F0502020204030204" pitchFamily="34" charset="0"/>
                <a:ea typeface="Calibri" panose="020F0502020204030204" pitchFamily="34" charset="0"/>
              </a:rPr>
              <a:t>GENERAL BULLET POINTS FROM JOAQUIN:</a:t>
            </a:r>
          </a:p>
          <a:p>
            <a:pPr marL="342900" marR="0" lvl="0" indent="-342900">
              <a:lnSpc>
                <a:spcPct val="105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The SANDAG ABM is a regional travel demand model that simulates household activity. </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The temporal resolution of the model may not fully be reflective of “peak hour” or other acute congestion points that only occur for 45-90mins per day. These delays are aggregated into the peak assignment period, which is usually 3 hours.</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The SANDAG ABM does have a commercial vehicle component which specifically analyzes heavy duty truck travel and can assign commercial vehicles to the network by vehicle type. However, there are some limitations where specialized equipment moves that exist in the Otay Mesa area may not be reflected in model output.</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The SANDAG ABM does have a cross border component but with these stipulations:</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POE wait time is imputed, not derived.</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Overall demand for cross border travel is imputed, not derived.</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GHG from POE border queuing is not included in EMFAC analysis.</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Later this year, SANDAG may have the capability to run the ABM with custom, user defined, land use and demographic data. This could be useful for possible alternatives analysis.</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19</a:t>
            </a:fld>
            <a:endParaRPr lang="en-US"/>
          </a:p>
        </p:txBody>
      </p:sp>
    </p:spTree>
    <p:extLst>
      <p:ext uri="{BB962C8B-B14F-4D97-AF65-F5344CB8AC3E}">
        <p14:creationId xmlns:p14="http://schemas.microsoft.com/office/powerpoint/2010/main" val="1577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effectLst/>
                <a:latin typeface="Calibri" panose="020F0502020204030204" pitchFamily="34" charset="0"/>
                <a:ea typeface="Calibri" panose="020F0502020204030204" pitchFamily="34" charset="0"/>
              </a:rPr>
              <a:t>Calenviroscreen</a:t>
            </a:r>
            <a:r>
              <a:rPr lang="en-US" sz="1200" b="1" dirty="0">
                <a:effectLst/>
                <a:latin typeface="Calibri" panose="020F0502020204030204" pitchFamily="34" charset="0"/>
                <a:ea typeface="Calibri" panose="020F0502020204030204" pitchFamily="34" charset="0"/>
              </a:rPr>
              <a:t> version 4.0: </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These slides show the Border Community census tracts highlighted by their overall </a:t>
            </a:r>
            <a:r>
              <a:rPr lang="en-US" sz="1200" dirty="0" err="1">
                <a:effectLst/>
                <a:latin typeface="Calibri" panose="020F0502020204030204" pitchFamily="34" charset="0"/>
                <a:ea typeface="Calibri" panose="020F0502020204030204" pitchFamily="34" charset="0"/>
              </a:rPr>
              <a:t>CalEnviroScreen</a:t>
            </a:r>
            <a:r>
              <a:rPr lang="en-US" sz="1200" dirty="0">
                <a:effectLst/>
                <a:latin typeface="Calibri" panose="020F0502020204030204" pitchFamily="34" charset="0"/>
                <a:ea typeface="Calibri" panose="020F0502020204030204" pitchFamily="34" charset="0"/>
              </a:rPr>
              <a:t> percentile score – as per the latest version 4.0.</a:t>
            </a:r>
          </a:p>
          <a:p>
            <a:pPr marL="171450" indent="-1714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The </a:t>
            </a:r>
            <a:r>
              <a:rPr lang="en-US" sz="1200" dirty="0" err="1">
                <a:effectLst/>
                <a:latin typeface="Calibri" panose="020F0502020204030204" pitchFamily="34" charset="0"/>
                <a:ea typeface="Calibri" panose="020F0502020204030204" pitchFamily="34" charset="0"/>
              </a:rPr>
              <a:t>Calenviroscreen</a:t>
            </a:r>
            <a:r>
              <a:rPr lang="en-US" sz="1200" dirty="0">
                <a:effectLst/>
                <a:latin typeface="Calibri" panose="020F0502020204030204" pitchFamily="34" charset="0"/>
                <a:ea typeface="Calibri" panose="020F0502020204030204" pitchFamily="34" charset="0"/>
              </a:rPr>
              <a:t> tool was touched on previously, and hopefully those here today know a bit about this tool which tries to quantify the level of impact faced by communities in the state as it relates to various public health, pollution, and socioeconomic indicators.</a:t>
            </a:r>
          </a:p>
          <a:p>
            <a:endParaRPr lang="en-US" sz="12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dirty="0"/>
              <a:t>These census tracts and the residents who live within them face significant disadvantages, which is reflected in their high percentile scores. Some of these census tracts find themselves in the 99th and 92nd percentiles for exposure to PM2.5 and diesel PM respectively. Residents also face significant health challenges for asthma, cardiovascular disease, cancer risk, and cancer burden that are all above the 75th percentile, and poverty and unemployment scores for some of these are in the 93rd and 96th percentile, respectively.</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Also, most of the census tracts are considered disadvantaged per SB 535 and low-income per AB 1550.</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21</a:t>
            </a:fld>
            <a:endParaRPr lang="en-US"/>
          </a:p>
        </p:txBody>
      </p:sp>
    </p:spTree>
    <p:extLst>
      <p:ext uri="{BB962C8B-B14F-4D97-AF65-F5344CB8AC3E}">
        <p14:creationId xmlns:p14="http://schemas.microsoft.com/office/powerpoint/2010/main" val="2054659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Transportation Analysis Zones (TAZ): These are the main geography for automobile analysis in the SANDAG ABM. Transit and Active transportation calculations are done at a more detailed geography level. TAZ boundaries may not be edited but their access points to where they interact with the street network may be moved.</a:t>
            </a: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23</a:t>
            </a:fld>
            <a:endParaRPr lang="en-US"/>
          </a:p>
        </p:txBody>
      </p:sp>
    </p:spTree>
    <p:extLst>
      <p:ext uri="{BB962C8B-B14F-4D97-AF65-F5344CB8AC3E}">
        <p14:creationId xmlns:p14="http://schemas.microsoft.com/office/powerpoint/2010/main" val="245030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Transportation Analysis Zones (TAZ): These are the main geography for automobile analysis in the SANDAG ABM. Transit and Active transportation calculations are done at a more detailed geography level. TAZ boundaries may not be edited but their access points to where they interact with the street network may be moved.</a:t>
            </a: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24</a:t>
            </a:fld>
            <a:endParaRPr lang="en-US"/>
          </a:p>
        </p:txBody>
      </p:sp>
    </p:spTree>
    <p:extLst>
      <p:ext uri="{BB962C8B-B14F-4D97-AF65-F5344CB8AC3E}">
        <p14:creationId xmlns:p14="http://schemas.microsoft.com/office/powerpoint/2010/main" val="2826932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ABM Roadway Network (aka: ‘</a:t>
            </a:r>
            <a:r>
              <a:rPr lang="en-US" sz="1800" dirty="0" err="1">
                <a:effectLst/>
                <a:latin typeface="Calibri" panose="020F0502020204030204" pitchFamily="34" charset="0"/>
                <a:ea typeface="Calibri" panose="020F0502020204030204" pitchFamily="34" charset="0"/>
              </a:rPr>
              <a:t>hwycov</a:t>
            </a:r>
            <a:r>
              <a:rPr lang="en-US" sz="1800" dirty="0">
                <a:effectLst/>
                <a:latin typeface="Calibri" panose="020F0502020204030204" pitchFamily="34" charset="0"/>
                <a:ea typeface="Calibri" panose="020F0502020204030204" pitchFamily="34" charset="0"/>
              </a:rPr>
              <a:t>’): This is the roadway network that the SANDAG ABM uses. It is not a comprehensive or “all roads” network due to computation limitations. However, the roadway network does include all major highways, Caltrans facilities, and local roadways classified by local jurisdictions in their general plan circulation elements. Different networks are used for different forecast years and these networks can be custom edited to suit.</a:t>
            </a: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25</a:t>
            </a:fld>
            <a:endParaRPr lang="en-US"/>
          </a:p>
        </p:txBody>
      </p:sp>
    </p:spTree>
    <p:extLst>
      <p:ext uri="{BB962C8B-B14F-4D97-AF65-F5344CB8AC3E}">
        <p14:creationId xmlns:p14="http://schemas.microsoft.com/office/powerpoint/2010/main" val="3537732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ABM Roadway Network (aka: ‘</a:t>
            </a:r>
            <a:r>
              <a:rPr lang="en-US" sz="1800" dirty="0" err="1">
                <a:effectLst/>
                <a:latin typeface="Calibri" panose="020F0502020204030204" pitchFamily="34" charset="0"/>
                <a:ea typeface="Calibri" panose="020F0502020204030204" pitchFamily="34" charset="0"/>
              </a:rPr>
              <a:t>hwycov</a:t>
            </a:r>
            <a:r>
              <a:rPr lang="en-US" sz="1800" dirty="0">
                <a:effectLst/>
                <a:latin typeface="Calibri" panose="020F0502020204030204" pitchFamily="34" charset="0"/>
                <a:ea typeface="Calibri" panose="020F0502020204030204" pitchFamily="34" charset="0"/>
              </a:rPr>
              <a:t>’): This is the roadway network that the SANDAG ABM uses. It is not a comprehensive or “all roads” network due to computation limitations. However, the roadway network does include all major highways, Caltrans facilities, and local roadways classified by local jurisdictions in their general plan circulation elements. Different networks are used for different forecast years and these networks can be custom edited to suit.</a:t>
            </a: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26</a:t>
            </a:fld>
            <a:endParaRPr lang="en-US"/>
          </a:p>
        </p:txBody>
      </p:sp>
    </p:spTree>
    <p:extLst>
      <p:ext uri="{BB962C8B-B14F-4D97-AF65-F5344CB8AC3E}">
        <p14:creationId xmlns:p14="http://schemas.microsoft.com/office/powerpoint/2010/main" val="1872819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ABM Transit Network (aka: ‘</a:t>
            </a:r>
            <a:r>
              <a:rPr lang="en-US" sz="1800" dirty="0" err="1">
                <a:effectLst/>
                <a:latin typeface="Calibri" panose="020F0502020204030204" pitchFamily="34" charset="0"/>
                <a:ea typeface="Calibri" panose="020F0502020204030204" pitchFamily="34" charset="0"/>
              </a:rPr>
              <a:t>trcov</a:t>
            </a:r>
            <a:r>
              <a:rPr lang="en-US" sz="1800" dirty="0">
                <a:effectLst/>
                <a:latin typeface="Calibri" panose="020F0502020204030204" pitchFamily="34" charset="0"/>
                <a:ea typeface="Calibri" panose="020F0502020204030204" pitchFamily="34" charset="0"/>
              </a:rPr>
              <a:t>’): This is the transit network that the SANDAG ABM uses. It is a network that includes all fixed route transit in the region. This network does not the capability to include on demand services such as paratransit or neighborhood electric shuttles (aka: FRED). Different networks are used for different forecast years and these networks can be custom edited to suit.</a:t>
            </a: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27</a:t>
            </a:fld>
            <a:endParaRPr lang="en-US"/>
          </a:p>
        </p:txBody>
      </p:sp>
    </p:spTree>
    <p:extLst>
      <p:ext uri="{BB962C8B-B14F-4D97-AF65-F5344CB8AC3E}">
        <p14:creationId xmlns:p14="http://schemas.microsoft.com/office/powerpoint/2010/main" val="3319700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3</a:t>
            </a:fld>
            <a:endParaRPr lang="en-US"/>
          </a:p>
        </p:txBody>
      </p:sp>
    </p:spTree>
    <p:extLst>
      <p:ext uri="{BB962C8B-B14F-4D97-AF65-F5344CB8AC3E}">
        <p14:creationId xmlns:p14="http://schemas.microsoft.com/office/powerpoint/2010/main" val="599267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ABM Transit Network (aka: ‘</a:t>
            </a:r>
            <a:r>
              <a:rPr lang="en-US" sz="1800" dirty="0" err="1">
                <a:effectLst/>
                <a:latin typeface="Calibri" panose="020F0502020204030204" pitchFamily="34" charset="0"/>
                <a:ea typeface="Calibri" panose="020F0502020204030204" pitchFamily="34" charset="0"/>
              </a:rPr>
              <a:t>trcov</a:t>
            </a:r>
            <a:r>
              <a:rPr lang="en-US" sz="1800" dirty="0">
                <a:effectLst/>
                <a:latin typeface="Calibri" panose="020F0502020204030204" pitchFamily="34" charset="0"/>
                <a:ea typeface="Calibri" panose="020F0502020204030204" pitchFamily="34" charset="0"/>
              </a:rPr>
              <a:t>’): This is the transit network that the SANDAG ABM uses. It is a network that includes all fixed route transit in the region. This network does not the capability to include on demand services such as paratransit or neighborhood electric shuttles (aka: FRED). Different networks are used for different forecast years and these networks can be custom edited to suit.</a:t>
            </a: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28</a:t>
            </a:fld>
            <a:endParaRPr lang="en-US"/>
          </a:p>
        </p:txBody>
      </p:sp>
    </p:spTree>
    <p:extLst>
      <p:ext uri="{BB962C8B-B14F-4D97-AF65-F5344CB8AC3E}">
        <p14:creationId xmlns:p14="http://schemas.microsoft.com/office/powerpoint/2010/main" val="1193744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ABM Active Transportation Network: SANDAG maintains an all-street AT network including existing and planned bike projects to support bike project evaluation and impact analysis. Unlike the roadway or transit networks, bicycle and walk trips are not assigned to the network. Active transportation trip output from the SANDAG ABM is in the form of TAZ to TAZ flows.</a:t>
            </a: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29</a:t>
            </a:fld>
            <a:endParaRPr lang="en-US"/>
          </a:p>
        </p:txBody>
      </p:sp>
    </p:spTree>
    <p:extLst>
      <p:ext uri="{BB962C8B-B14F-4D97-AF65-F5344CB8AC3E}">
        <p14:creationId xmlns:p14="http://schemas.microsoft.com/office/powerpoint/2010/main" val="2069114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ABM Active Transportation Network: SANDAG maintains an all-street AT network including existing and planned bike projects to support bike project evaluation and impact analysis. Unlike the roadway or transit networks, bicycle and walk trips are not assigned to the network. Active transportation trip output from the SANDAG ABM is in the form of TAZ to TAZ flows.</a:t>
            </a: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30</a:t>
            </a:fld>
            <a:endParaRPr lang="en-US"/>
          </a:p>
        </p:txBody>
      </p:sp>
    </p:spTree>
    <p:extLst>
      <p:ext uri="{BB962C8B-B14F-4D97-AF65-F5344CB8AC3E}">
        <p14:creationId xmlns:p14="http://schemas.microsoft.com/office/powerpoint/2010/main" val="190298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Goods Movement Network: This is not an explicit input to the ABM. This is more of a planning data product. For many planning activities, the SANDAG ABM can provide some performance metrics on the goods movement network as a subset of the wider roadway network.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Disclaimer: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31</a:t>
            </a:fld>
            <a:endParaRPr lang="en-US"/>
          </a:p>
        </p:txBody>
      </p:sp>
    </p:spTree>
    <p:extLst>
      <p:ext uri="{BB962C8B-B14F-4D97-AF65-F5344CB8AC3E}">
        <p14:creationId xmlns:p14="http://schemas.microsoft.com/office/powerpoint/2010/main" val="3572683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Goods Movement Network: This is not an explicit input to the ABM. This is more of a planning data product. For many planning activities, the SANDAG ABM can provide some performance metrics on the goods movement network as a subset of the wider roadway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32</a:t>
            </a:fld>
            <a:endParaRPr lang="en-US"/>
          </a:p>
        </p:txBody>
      </p:sp>
    </p:spTree>
    <p:extLst>
      <p:ext uri="{BB962C8B-B14F-4D97-AF65-F5344CB8AC3E}">
        <p14:creationId xmlns:p14="http://schemas.microsoft.com/office/powerpoint/2010/main" val="70286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xx</a:t>
            </a:r>
          </a:p>
        </p:txBody>
      </p:sp>
      <p:sp>
        <p:nvSpPr>
          <p:cNvPr id="4" name="Slide Number Placeholder 3"/>
          <p:cNvSpPr>
            <a:spLocks noGrp="1"/>
          </p:cNvSpPr>
          <p:nvPr>
            <p:ph type="sldNum" sz="quarter" idx="5"/>
          </p:nvPr>
        </p:nvSpPr>
        <p:spPr/>
        <p:txBody>
          <a:bodyPr/>
          <a:lstStyle/>
          <a:p>
            <a:fld id="{9EB65AFA-3666-4FCE-84F7-3B50CA701857}" type="slidenum">
              <a:rPr lang="en-US" smtClean="0"/>
              <a:t>33</a:t>
            </a:fld>
            <a:endParaRPr lang="en-US"/>
          </a:p>
        </p:txBody>
      </p:sp>
    </p:spTree>
    <p:extLst>
      <p:ext uri="{BB962C8B-B14F-4D97-AF65-F5344CB8AC3E}">
        <p14:creationId xmlns:p14="http://schemas.microsoft.com/office/powerpoint/2010/main" val="186768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65AFA-3666-4FCE-84F7-3B50CA701857}" type="slidenum">
              <a:rPr lang="en-US" smtClean="0"/>
              <a:t>4</a:t>
            </a:fld>
            <a:endParaRPr lang="en-US"/>
          </a:p>
        </p:txBody>
      </p:sp>
    </p:spTree>
    <p:extLst>
      <p:ext uri="{BB962C8B-B14F-4D97-AF65-F5344CB8AC3E}">
        <p14:creationId xmlns:p14="http://schemas.microsoft.com/office/powerpoint/2010/main" val="241035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65AFA-3666-4FCE-84F7-3B50CA701857}" type="slidenum">
              <a:rPr lang="en-US" smtClean="0"/>
              <a:t>5</a:t>
            </a:fld>
            <a:endParaRPr lang="en-US"/>
          </a:p>
        </p:txBody>
      </p:sp>
    </p:spTree>
    <p:extLst>
      <p:ext uri="{BB962C8B-B14F-4D97-AF65-F5344CB8AC3E}">
        <p14:creationId xmlns:p14="http://schemas.microsoft.com/office/powerpoint/2010/main" val="2717302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B65AFA-3666-4FCE-84F7-3B50CA701857}" type="slidenum">
              <a:rPr lang="en-US" smtClean="0"/>
              <a:t>7</a:t>
            </a:fld>
            <a:endParaRPr lang="en-US"/>
          </a:p>
        </p:txBody>
      </p:sp>
    </p:spTree>
    <p:extLst>
      <p:ext uri="{BB962C8B-B14F-4D97-AF65-F5344CB8AC3E}">
        <p14:creationId xmlns:p14="http://schemas.microsoft.com/office/powerpoint/2010/main" val="38823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CARB has identified over 200 TACs. They </a:t>
            </a:r>
            <a:r>
              <a:rPr lang="en-US" sz="1200" i="1"/>
              <a:t>can be emitted from very common sources including vehicle tailpipes and household products. </a:t>
            </a:r>
            <a:r>
              <a:rPr lang="en-US" sz="1200">
                <a:solidFill>
                  <a:srgbClr val="002060"/>
                </a:solidFill>
              </a:rPr>
              <a:t>For example, </a:t>
            </a:r>
            <a:r>
              <a:rPr lang="en-US" sz="1200" i="1">
                <a:solidFill>
                  <a:srgbClr val="002060"/>
                </a:solidFill>
              </a:rPr>
              <a:t>BTEX (benzene, toluene, ethylbenzene, and xylenes) </a:t>
            </a:r>
            <a:r>
              <a:rPr lang="en-US" sz="1200">
                <a:solidFill>
                  <a:srgbClr val="002060"/>
                </a:solidFill>
              </a:rPr>
              <a:t>are emitted from gasoline and other fuel products,</a:t>
            </a:r>
            <a:r>
              <a:rPr lang="en-US" sz="1200" baseline="0">
                <a:solidFill>
                  <a:srgbClr val="002060"/>
                </a:solidFill>
              </a:rPr>
              <a:t> and they can lead to an increase in cancer risk.</a:t>
            </a:r>
            <a:endParaRPr lang="en-US" sz="1200">
              <a:solidFill>
                <a:srgbClr val="002060"/>
              </a:solidFill>
            </a:endParaRPr>
          </a:p>
          <a:p>
            <a:endParaRPr lang="en-US"/>
          </a:p>
        </p:txBody>
      </p:sp>
      <p:sp>
        <p:nvSpPr>
          <p:cNvPr id="4" name="Slide Number Placeholder 3"/>
          <p:cNvSpPr>
            <a:spLocks noGrp="1"/>
          </p:cNvSpPr>
          <p:nvPr>
            <p:ph type="sldNum" sz="quarter" idx="10"/>
          </p:nvPr>
        </p:nvSpPr>
        <p:spPr/>
        <p:txBody>
          <a:bodyPr/>
          <a:lstStyle/>
          <a:p>
            <a:fld id="{9EB65AFA-3666-4FCE-84F7-3B50CA701857}" type="slidenum">
              <a:rPr lang="en-US" smtClean="0"/>
              <a:t>9</a:t>
            </a:fld>
            <a:endParaRPr lang="en-US"/>
          </a:p>
        </p:txBody>
      </p:sp>
    </p:spTree>
    <p:extLst>
      <p:ext uri="{BB962C8B-B14F-4D97-AF65-F5344CB8AC3E}">
        <p14:creationId xmlns:p14="http://schemas.microsoft.com/office/powerpoint/2010/main" val="3904289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431800" y="708025"/>
            <a:ext cx="6302375" cy="3544888"/>
          </a:xfrm>
          <a:prstGeom prst="rect">
            <a:avLst/>
          </a:prstGeom>
        </p:spPr>
        <p:txBody>
          <a:bodyPr/>
          <a:lstStyle/>
          <a:p>
            <a:endParaRPr/>
          </a:p>
        </p:txBody>
      </p:sp>
      <p:sp>
        <p:nvSpPr>
          <p:cNvPr id="118" name="Shape 118"/>
          <p:cNvSpPr>
            <a:spLocks noGrp="1"/>
          </p:cNvSpPr>
          <p:nvPr>
            <p:ph type="body" sz="quarter" idx="1"/>
          </p:nvPr>
        </p:nvSpPr>
        <p:spPr>
          <a:prstGeom prst="rect">
            <a:avLst/>
          </a:prstGeom>
        </p:spPr>
        <p:txBody>
          <a:bodyPr/>
          <a:lstStyle/>
          <a:p>
            <a:endParaRPr lang="en-US"/>
          </a:p>
        </p:txBody>
      </p:sp>
    </p:spTree>
    <p:extLst>
      <p:ext uri="{BB962C8B-B14F-4D97-AF65-F5344CB8AC3E}">
        <p14:creationId xmlns:p14="http://schemas.microsoft.com/office/powerpoint/2010/main" val="92206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79F645-D62E-41BC-A4A1-125C2CF8066B}" type="slidenum">
              <a:rPr lang="en-US" smtClean="0"/>
              <a:t>13</a:t>
            </a:fld>
            <a:endParaRPr lang="en-US"/>
          </a:p>
        </p:txBody>
      </p:sp>
    </p:spTree>
    <p:extLst>
      <p:ext uri="{BB962C8B-B14F-4D97-AF65-F5344CB8AC3E}">
        <p14:creationId xmlns:p14="http://schemas.microsoft.com/office/powerpoint/2010/main" val="3236936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79F645-D62E-41BC-A4A1-125C2CF8066B}" type="slidenum">
              <a:rPr lang="en-US" smtClean="0"/>
              <a:t>14</a:t>
            </a:fld>
            <a:endParaRPr lang="en-US"/>
          </a:p>
        </p:txBody>
      </p:sp>
    </p:spTree>
    <p:extLst>
      <p:ext uri="{BB962C8B-B14F-4D97-AF65-F5344CB8AC3E}">
        <p14:creationId xmlns:p14="http://schemas.microsoft.com/office/powerpoint/2010/main" val="152102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4440D8-8384-4E30-A5F1-E1325E12B877}" type="datetime1">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247480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C3030-5EC3-4EB1-8288-0F7EA7CDDE56}" type="datetime1">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15625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B32CC4-3389-4FD5-9736-67BA398AB47C}" type="datetime1">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309638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07290"/>
            <a:ext cx="10515600" cy="1139619"/>
          </a:xfrm>
        </p:spPr>
        <p:txBody>
          <a:bodyPr>
            <a:normAutofit/>
          </a:bodyPr>
          <a:lstStyle>
            <a:lvl1pPr>
              <a:defRPr sz="4400" b="1">
                <a:latin typeface="Avenir LT Std 55 Roman" panose="020B0503020203020204" pitchFamily="34" charset="0"/>
              </a:defRPr>
            </a:lvl1pPr>
          </a:lstStyle>
          <a:p>
            <a:r>
              <a:rPr lang="en-US"/>
              <a:t>Click to edit Master title style</a:t>
            </a:r>
          </a:p>
        </p:txBody>
      </p:sp>
      <p:sp>
        <p:nvSpPr>
          <p:cNvPr id="3" name="Content Placeholder 2"/>
          <p:cNvSpPr>
            <a:spLocks noGrp="1"/>
          </p:cNvSpPr>
          <p:nvPr>
            <p:ph idx="1"/>
          </p:nvPr>
        </p:nvSpPr>
        <p:spPr>
          <a:xfrm>
            <a:off x="838200" y="1504604"/>
            <a:ext cx="10515600" cy="4672359"/>
          </a:xfrm>
        </p:spPr>
        <p:txBody>
          <a:bodyPr>
            <a:normAutofit/>
          </a:bodyPr>
          <a:lstStyle>
            <a:lvl1pPr>
              <a:defRPr sz="3200">
                <a:latin typeface="Avenir LT Std 55 Roman" panose="020B0503020203020204" pitchFamily="34" charset="0"/>
              </a:defRPr>
            </a:lvl1pPr>
            <a:lvl2pPr>
              <a:defRPr sz="2800">
                <a:latin typeface="Avenir LT Std 55 Roman" panose="020B0503020203020204" pitchFamily="34" charset="0"/>
              </a:defRPr>
            </a:lvl2pPr>
            <a:lvl3pPr>
              <a:defRPr sz="2400">
                <a:latin typeface="Avenir LT Std 55 Roman" panose="020B0503020203020204" pitchFamily="34" charset="0"/>
              </a:defRPr>
            </a:lvl3pPr>
            <a:lvl4pPr>
              <a:defRPr sz="2000">
                <a:latin typeface="Avenir LT Std 55 Roman" panose="020B0503020203020204" pitchFamily="34" charset="0"/>
              </a:defRPr>
            </a:lvl4pPr>
            <a:lvl5pPr>
              <a:defRPr sz="2000">
                <a:latin typeface="Avenir LT Std 55 Roman" panose="020B0503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36565" y="6356350"/>
            <a:ext cx="2743200" cy="365125"/>
          </a:xfrm>
        </p:spPr>
        <p:txBody>
          <a:bodyPr/>
          <a:lstStyle/>
          <a:p>
            <a:fld id="{9E9F22E9-A3A4-46DD-AFF5-8F3E174DD3B4}" type="datetime1">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12235" y="6356350"/>
            <a:ext cx="2743200" cy="365125"/>
          </a:xfrm>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420266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7CE233-B0B0-4384-8BBE-AC471A5A61FC}" type="datetime1">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283713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7730AD-10F9-4465-8A23-35D0086BCC2C}" type="datetime1">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400911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7EF44D-02C3-4020-9272-043EDC052B4B}" type="datetime1">
              <a:rPr lang="en-US" smtClean="0"/>
              <a:t>4/20/2022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635687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0FB6B6-F2E1-4E1D-8BCD-38E4E4452ED0}" type="datetime1">
              <a:rPr lang="en-US" smtClean="0"/>
              <a:t>4/20/2022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356116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AA78F3-F57F-42BB-89E8-F1D8B3167257}" type="datetime1">
              <a:rPr lang="en-US" smtClean="0"/>
              <a:t>4/20/2022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154835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0BDA86-A3B7-41CB-99EC-AA4461677F6F}" type="datetime1">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215165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C0EAF5-0CB7-483C-8E95-8D16C3C1EA2E}" type="datetime1">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99890-D1C5-445A-804B-0D4862E89B0B}" type="slidenum">
              <a:rPr lang="en-US" smtClean="0"/>
              <a:t>‹#›</a:t>
            </a:fld>
            <a:endParaRPr lang="en-US"/>
          </a:p>
        </p:txBody>
      </p:sp>
    </p:spTree>
    <p:extLst>
      <p:ext uri="{BB962C8B-B14F-4D97-AF65-F5344CB8AC3E}">
        <p14:creationId xmlns:p14="http://schemas.microsoft.com/office/powerpoint/2010/main" val="4268989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6">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5EF7-0318-437A-A48A-E4E942B23EF6}" type="datetime1">
              <a:rPr lang="en-US" smtClean="0"/>
              <a:t>4/20/2022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499890-D1C5-445A-804B-0D4862E89B0B}" type="slidenum">
              <a:rPr lang="en-US" smtClean="0"/>
              <a:t>‹#›</a:t>
            </a:fld>
            <a:endParaRPr lang="en-US"/>
          </a:p>
        </p:txBody>
      </p:sp>
    </p:spTree>
    <p:extLst>
      <p:ext uri="{BB962C8B-B14F-4D97-AF65-F5344CB8AC3E}">
        <p14:creationId xmlns:p14="http://schemas.microsoft.com/office/powerpoint/2010/main" val="3009148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2.arb.ca.gov/resources/overview-diesel-exhaust-and-health#:~:text=Diesel%20Particulate%20Matter%20and%20Health&amp;text=In%201998%2C%20CARB%20identified%20DPM,and%20other%20adverse%20health%20effect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2.arb.ca.gov/resources/documents/final-community-air-protection-bluepri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gcc02.safelinks.protection.outlook.com/?url=https%3A%2F%2Fww2.arb.ca.gov%2Fsites%2Fdefault%2Ffiles%2F2022-01%2FFourth%2520Annual%2520CAPP%2520Recommendations%2520Staff%2520Report.pdf&amp;data=05%7C01%7CLiliana.Nunez%40arb.ca.gov%7C83eb39b378d847f88a2508da22e66d2f%7C9de5aaee778840b1a438c0ccc98c87cc%7C0%7C0%7C637860670324611361%7CUnknown%7CTWFpbGZsb3d8eyJWIjoiMC4wLjAwMDAiLCJQIjoiV2luMzIiLCJBTiI6Ik1haWwiLCJXVCI6Mn0%3D%7C3000%7C%7C%7C&amp;sdata=V6DGxxS6%2BfOLfXEq4Xr7WJjzxCUoCdMhR7cA9104LhA%3D&amp;reserved=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2.arb.ca.gov/resources/health-air-pollution"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hyperlink" Target="https://www.epa.gov/criteria-air-pollutant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2.arb.ca.gov/resources/nitrogen-dioxide-and-health"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2.arb.ca.gov/resources/inhalable-particulate-matter-and-healt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2.arb.ca.gov/resources/inhalable-particulate-matter-and-health"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hyperlink" Target="https://ww2.arb.ca.gov/resources/documents/carb-identified-toxic-air-contaminan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E658-39DB-41CF-B870-B3F4E2301D01}"/>
              </a:ext>
            </a:extLst>
          </p:cNvPr>
          <p:cNvSpPr>
            <a:spLocks noGrp="1"/>
          </p:cNvSpPr>
          <p:nvPr>
            <p:ph type="ctrTitle"/>
          </p:nvPr>
        </p:nvSpPr>
        <p:spPr>
          <a:xfrm>
            <a:off x="1524000" y="2311973"/>
            <a:ext cx="9144000" cy="2387600"/>
          </a:xfrm>
        </p:spPr>
        <p:txBody>
          <a:bodyPr vert="horz" lIns="91440" tIns="45720" rIns="91440" bIns="45720" rtlCol="0" anchor="ctr">
            <a:normAutofit/>
          </a:bodyPr>
          <a:lstStyle/>
          <a:p>
            <a:r>
              <a:rPr lang="en-US" sz="4800" b="1" dirty="0">
                <a:latin typeface="Avenir LT Std 55 Roman" panose="020B0503020203020204" pitchFamily="34" charset="0"/>
              </a:rPr>
              <a:t>Air Quality 101 /</a:t>
            </a:r>
            <a:br>
              <a:rPr lang="en-US" sz="4800" b="1" dirty="0">
                <a:latin typeface="Avenir LT Std 55 Roman" panose="020B0503020203020204" pitchFamily="34" charset="0"/>
              </a:rPr>
            </a:br>
            <a:r>
              <a:rPr lang="es-MX" sz="4800" b="1" dirty="0">
                <a:solidFill>
                  <a:schemeClr val="accent1">
                    <a:lumMod val="75000"/>
                  </a:schemeClr>
                </a:solidFill>
                <a:latin typeface="Avenir LT Std 55 Roman" panose="020B0503020203020204" pitchFamily="34" charset="0"/>
              </a:rPr>
              <a:t>Introducción</a:t>
            </a:r>
            <a:r>
              <a:rPr lang="en-US" sz="4800" b="1" dirty="0">
                <a:solidFill>
                  <a:schemeClr val="accent1">
                    <a:lumMod val="75000"/>
                  </a:schemeClr>
                </a:solidFill>
                <a:latin typeface="Avenir LT Std 55 Roman" panose="020B0503020203020204" pitchFamily="34" charset="0"/>
              </a:rPr>
              <a:t> a la Calidad del Aire</a:t>
            </a:r>
          </a:p>
        </p:txBody>
      </p:sp>
      <p:sp>
        <p:nvSpPr>
          <p:cNvPr id="3" name="Subtitle 2">
            <a:extLst>
              <a:ext uri="{FF2B5EF4-FFF2-40B4-BE49-F238E27FC236}">
                <a16:creationId xmlns:a16="http://schemas.microsoft.com/office/drawing/2014/main" id="{D7FF29AB-7135-48B4-88A5-FF27F18ED3B4}"/>
              </a:ext>
            </a:extLst>
          </p:cNvPr>
          <p:cNvSpPr>
            <a:spLocks noGrp="1"/>
          </p:cNvSpPr>
          <p:nvPr>
            <p:ph type="subTitle" idx="1"/>
          </p:nvPr>
        </p:nvSpPr>
        <p:spPr>
          <a:xfrm>
            <a:off x="1524000" y="4791648"/>
            <a:ext cx="9144000" cy="1655762"/>
          </a:xfrm>
        </p:spPr>
        <p:txBody>
          <a:bodyPr/>
          <a:lstStyle/>
          <a:p>
            <a:r>
              <a:rPr lang="en-US"/>
              <a:t>International Border Community Steering Committee /</a:t>
            </a:r>
          </a:p>
          <a:p>
            <a:r>
              <a:rPr lang="es-MX">
                <a:solidFill>
                  <a:schemeClr val="accent1">
                    <a:lumMod val="75000"/>
                  </a:schemeClr>
                </a:solidFill>
              </a:rPr>
              <a:t>Comité Directivo de la Comunidad Fronteriza Internacional</a:t>
            </a:r>
          </a:p>
          <a:p>
            <a:r>
              <a:rPr lang="en-US"/>
              <a:t>April 20, 2022 / </a:t>
            </a:r>
            <a:r>
              <a:rPr lang="en-US">
                <a:solidFill>
                  <a:schemeClr val="accent1">
                    <a:lumMod val="75000"/>
                  </a:schemeClr>
                </a:solidFill>
              </a:rPr>
              <a:t>20 de </a:t>
            </a:r>
            <a:r>
              <a:rPr lang="en-US" err="1">
                <a:solidFill>
                  <a:schemeClr val="accent1">
                    <a:lumMod val="75000"/>
                  </a:schemeClr>
                </a:solidFill>
              </a:rPr>
              <a:t>abril</a:t>
            </a:r>
            <a:r>
              <a:rPr lang="en-US">
                <a:solidFill>
                  <a:schemeClr val="accent1">
                    <a:lumMod val="75000"/>
                  </a:schemeClr>
                </a:solidFill>
              </a:rPr>
              <a:t> de 2022</a:t>
            </a:r>
          </a:p>
        </p:txBody>
      </p:sp>
      <p:pic>
        <p:nvPicPr>
          <p:cNvPr id="4" name="Picture 3" descr="CARB_logo.eps">
            <a:extLst>
              <a:ext uri="{FF2B5EF4-FFF2-40B4-BE49-F238E27FC236}">
                <a16:creationId xmlns:a16="http://schemas.microsoft.com/office/drawing/2014/main" id="{2A3883D1-6722-456A-8047-B89269620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01" y="263587"/>
            <a:ext cx="2626154" cy="1967084"/>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7EB0EDA9-0123-4B3E-AAF9-4CF3E13BC6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1888" y="875964"/>
            <a:ext cx="3628223" cy="1204762"/>
          </a:xfrm>
          <a:prstGeom prst="rect">
            <a:avLst/>
          </a:prstGeom>
          <a:noFill/>
        </p:spPr>
      </p:pic>
      <p:pic>
        <p:nvPicPr>
          <p:cNvPr id="7" name="Picture 6" descr="A picture containing light&#10;&#10;Description automatically generated">
            <a:extLst>
              <a:ext uri="{FF2B5EF4-FFF2-40B4-BE49-F238E27FC236}">
                <a16:creationId xmlns:a16="http://schemas.microsoft.com/office/drawing/2014/main" id="{05CE13F1-FE86-4544-988B-00FB1B776E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83" y="1279153"/>
            <a:ext cx="3079876" cy="500480"/>
          </a:xfrm>
          <a:prstGeom prst="rect">
            <a:avLst/>
          </a:prstGeom>
        </p:spPr>
      </p:pic>
    </p:spTree>
    <p:extLst>
      <p:ext uri="{BB962C8B-B14F-4D97-AF65-F5344CB8AC3E}">
        <p14:creationId xmlns:p14="http://schemas.microsoft.com/office/powerpoint/2010/main" val="56008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62DC9-D2E6-4426-8038-272F87F75C4E}"/>
              </a:ext>
            </a:extLst>
          </p:cNvPr>
          <p:cNvSpPr>
            <a:spLocks noGrp="1"/>
          </p:cNvSpPr>
          <p:nvPr>
            <p:ph type="title"/>
          </p:nvPr>
        </p:nvSpPr>
        <p:spPr/>
        <p:txBody>
          <a:bodyPr>
            <a:normAutofit fontScale="90000"/>
          </a:bodyPr>
          <a:lstStyle/>
          <a:p>
            <a:r>
              <a:rPr lang="en-US" sz="4400" b="1" dirty="0">
                <a:latin typeface="Avenir LT Std 55 Roman"/>
              </a:rPr>
              <a:t>Toxic gaseous VOCs </a:t>
            </a:r>
            <a:r>
              <a:rPr lang="en-US" dirty="0"/>
              <a:t>/</a:t>
            </a:r>
            <a:r>
              <a:rPr lang="es-MX" sz="4400" b="1" dirty="0">
                <a:solidFill>
                  <a:schemeClr val="accent1">
                    <a:lumMod val="75000"/>
                  </a:schemeClr>
                </a:solidFill>
                <a:latin typeface="Avenir LT Std 55 Roman"/>
              </a:rPr>
              <a:t> Gases tóxicos </a:t>
            </a:r>
            <a:r>
              <a:rPr lang="es-MX" sz="4400" b="1" dirty="0" err="1">
                <a:solidFill>
                  <a:schemeClr val="accent1">
                    <a:lumMod val="75000"/>
                  </a:schemeClr>
                </a:solidFill>
                <a:latin typeface="Avenir LT Std 55 Roman"/>
              </a:rPr>
              <a:t>VOCs</a:t>
            </a:r>
            <a:br>
              <a:rPr lang="en-US" dirty="0"/>
            </a:br>
            <a:endParaRPr lang="en-US" dirty="0"/>
          </a:p>
        </p:txBody>
      </p:sp>
      <p:sp>
        <p:nvSpPr>
          <p:cNvPr id="3" name="Content Placeholder 2">
            <a:extLst>
              <a:ext uri="{FF2B5EF4-FFF2-40B4-BE49-F238E27FC236}">
                <a16:creationId xmlns:a16="http://schemas.microsoft.com/office/drawing/2014/main" id="{D4C746A4-4257-441F-A8F6-B9C33DC8EE73}"/>
              </a:ext>
            </a:extLst>
          </p:cNvPr>
          <p:cNvSpPr>
            <a:spLocks noGrp="1"/>
          </p:cNvSpPr>
          <p:nvPr>
            <p:ph idx="1"/>
          </p:nvPr>
        </p:nvSpPr>
        <p:spPr>
          <a:xfrm>
            <a:off x="924826" y="1257715"/>
            <a:ext cx="10515599" cy="5109441"/>
          </a:xfrm>
        </p:spPr>
        <p:txBody>
          <a:bodyPr>
            <a:normAutofit/>
          </a:bodyPr>
          <a:lstStyle/>
          <a:p>
            <a:r>
              <a:rPr lang="en-US" sz="2400" dirty="0"/>
              <a:t>Are emitted as gases from certain solids or liquids. VOCs include a variety of chemicals, some of which may have short- and long-term adverse health effects / </a:t>
            </a:r>
            <a:r>
              <a:rPr lang="es-ES" sz="2400" dirty="0">
                <a:solidFill>
                  <a:srgbClr val="0070C0"/>
                </a:solidFill>
              </a:rPr>
              <a:t>Se emiten en forma de gases de ciertos sólidos o líquidos. Los </a:t>
            </a:r>
            <a:r>
              <a:rPr lang="es-ES" sz="2400" dirty="0" err="1">
                <a:solidFill>
                  <a:srgbClr val="0070C0"/>
                </a:solidFill>
              </a:rPr>
              <a:t>VOCs</a:t>
            </a:r>
            <a:r>
              <a:rPr lang="es-ES" sz="2400" dirty="0">
                <a:solidFill>
                  <a:srgbClr val="0070C0"/>
                </a:solidFill>
              </a:rPr>
              <a:t> incluyen una variedad de productos químicos, algunos de los cuales pueden tener efectos adversos para la salud a corto y largo plazo</a:t>
            </a:r>
            <a:r>
              <a:rPr lang="es-ES" sz="2400" dirty="0"/>
              <a:t>.</a:t>
            </a:r>
            <a:endParaRPr lang="en-US" sz="2400" dirty="0"/>
          </a:p>
          <a:p>
            <a:endParaRPr lang="en-US" sz="2400" dirty="0"/>
          </a:p>
          <a:p>
            <a:r>
              <a:rPr lang="en-US" sz="2400" dirty="0"/>
              <a:t>VOCs are emitted by a wide array of everyday products including paints, cleaning supplies, building materials and furnishings. Common outdoor sources of VOCs include emissions from chemical plants, oil and gas facilities, cooking, burning of wood, fuel oil and gasoline/ </a:t>
            </a:r>
            <a:r>
              <a:rPr lang="es-ES" sz="2400" dirty="0">
                <a:solidFill>
                  <a:srgbClr val="0070C0"/>
                </a:solidFill>
              </a:rPr>
              <a:t>Los COV son emitidos por una amplia gama de productos cotidianos, incluidas pinturas, artículos de limpieza, materiales de construcción y muebles. Las fuentes comunes de VOC al aire libre incluyen emisiones de plantas químicas, instalaciones de petróleo y gas, cocina, quema de madera, fuel </a:t>
            </a:r>
            <a:r>
              <a:rPr lang="es-ES" sz="2400" dirty="0" err="1">
                <a:solidFill>
                  <a:srgbClr val="0070C0"/>
                </a:solidFill>
              </a:rPr>
              <a:t>oil</a:t>
            </a:r>
            <a:r>
              <a:rPr lang="es-ES" sz="2400" dirty="0">
                <a:solidFill>
                  <a:srgbClr val="0070C0"/>
                </a:solidFill>
              </a:rPr>
              <a:t> y gasolina.</a:t>
            </a:r>
            <a:r>
              <a:rPr lang="en-US" sz="2400" dirty="0">
                <a:solidFill>
                  <a:srgbClr val="0070C0"/>
                </a:solidFill>
              </a:rPr>
              <a:t>  </a:t>
            </a:r>
          </a:p>
        </p:txBody>
      </p:sp>
      <p:sp>
        <p:nvSpPr>
          <p:cNvPr id="4" name="Slide Number Placeholder 3">
            <a:extLst>
              <a:ext uri="{FF2B5EF4-FFF2-40B4-BE49-F238E27FC236}">
                <a16:creationId xmlns:a16="http://schemas.microsoft.com/office/drawing/2014/main" id="{B41E7586-DF49-4E86-A6DB-7EE7C543B0C5}"/>
              </a:ext>
            </a:extLst>
          </p:cNvPr>
          <p:cNvSpPr>
            <a:spLocks noGrp="1"/>
          </p:cNvSpPr>
          <p:nvPr>
            <p:ph type="sldNum" sz="quarter" idx="12"/>
          </p:nvPr>
        </p:nvSpPr>
        <p:spPr/>
        <p:txBody>
          <a:bodyPr/>
          <a:lstStyle/>
          <a:p>
            <a:fld id="{05499890-D1C5-445A-804B-0D4862E89B0B}" type="slidenum">
              <a:rPr lang="en-US" smtClean="0"/>
              <a:t>10</a:t>
            </a:fld>
            <a:endParaRPr lang="en-US"/>
          </a:p>
        </p:txBody>
      </p:sp>
    </p:spTree>
    <p:extLst>
      <p:ext uri="{BB962C8B-B14F-4D97-AF65-F5344CB8AC3E}">
        <p14:creationId xmlns:p14="http://schemas.microsoft.com/office/powerpoint/2010/main" val="2303173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0A65-FD85-4658-8526-2B99FAB3D6E5}"/>
              </a:ext>
            </a:extLst>
          </p:cNvPr>
          <p:cNvSpPr>
            <a:spLocks noGrp="1"/>
          </p:cNvSpPr>
          <p:nvPr>
            <p:ph type="title"/>
          </p:nvPr>
        </p:nvSpPr>
        <p:spPr/>
        <p:txBody>
          <a:bodyPr>
            <a:normAutofit fontScale="90000"/>
          </a:bodyPr>
          <a:lstStyle/>
          <a:p>
            <a:r>
              <a:rPr lang="en-US" dirty="0"/>
              <a:t>Diesel Particulate Matter (DPM) /</a:t>
            </a:r>
            <a:r>
              <a:rPr lang="en-US" dirty="0">
                <a:solidFill>
                  <a:schemeClr val="accent1">
                    <a:lumMod val="75000"/>
                  </a:schemeClr>
                </a:solidFill>
              </a:rPr>
              <a:t> </a:t>
            </a:r>
            <a:r>
              <a:rPr lang="es-MX" dirty="0">
                <a:solidFill>
                  <a:schemeClr val="accent1">
                    <a:lumMod val="75000"/>
                  </a:schemeClr>
                </a:solidFill>
              </a:rPr>
              <a:t>Partículas Diésel (DPM)</a:t>
            </a: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974E23F3-A22A-4C9D-AB8D-B774C6C0566C}"/>
              </a:ext>
            </a:extLst>
          </p:cNvPr>
          <p:cNvSpPr>
            <a:spLocks noGrp="1"/>
          </p:cNvSpPr>
          <p:nvPr>
            <p:ph idx="1"/>
          </p:nvPr>
        </p:nvSpPr>
        <p:spPr>
          <a:xfrm>
            <a:off x="838200" y="1695217"/>
            <a:ext cx="5719916" cy="4351338"/>
          </a:xfrm>
        </p:spPr>
        <p:txBody>
          <a:bodyPr>
            <a:normAutofit fontScale="70000" lnSpcReduction="20000"/>
          </a:bodyPr>
          <a:lstStyle/>
          <a:p>
            <a:r>
              <a:rPr lang="en-US" sz="2800" b="0" i="0" dirty="0">
                <a:effectLst/>
              </a:rPr>
              <a:t>DPM is the solid material in diesel exhaust / </a:t>
            </a:r>
            <a:r>
              <a:rPr lang="es-MX" sz="2800" dirty="0">
                <a:solidFill>
                  <a:schemeClr val="accent1">
                    <a:lumMod val="75000"/>
                  </a:schemeClr>
                </a:solidFill>
              </a:rPr>
              <a:t>Las partículas diésel (DPM, por sus siglas en inglés) es el material solido en el escape de humo de diésel</a:t>
            </a:r>
            <a:endParaRPr lang="en-US" sz="2800" b="0" i="0" dirty="0">
              <a:solidFill>
                <a:schemeClr val="accent1">
                  <a:lumMod val="75000"/>
                </a:schemeClr>
              </a:solidFill>
              <a:effectLst/>
            </a:endParaRPr>
          </a:p>
          <a:p>
            <a:endParaRPr lang="en-US" sz="2800" b="0" i="0" dirty="0">
              <a:effectLst/>
            </a:endParaRPr>
          </a:p>
          <a:p>
            <a:r>
              <a:rPr lang="en-US" sz="2800" b="0" i="0" dirty="0">
                <a:effectLst/>
              </a:rPr>
              <a:t>More than 90% of DPM is less than 1 µm in diameter, and thus is a subset of PM2.5 / </a:t>
            </a:r>
            <a:r>
              <a:rPr lang="es-MX" sz="2800" b="0" i="0" dirty="0">
                <a:solidFill>
                  <a:schemeClr val="accent1">
                    <a:lumMod val="75000"/>
                  </a:schemeClr>
                </a:solidFill>
                <a:effectLst/>
              </a:rPr>
              <a:t>Más de</a:t>
            </a:r>
            <a:r>
              <a:rPr lang="es-MX" sz="2800" dirty="0">
                <a:solidFill>
                  <a:schemeClr val="accent1">
                    <a:lumMod val="75000"/>
                  </a:schemeClr>
                </a:solidFill>
              </a:rPr>
              <a:t>l 90% de DPM es de menos de 1</a:t>
            </a:r>
            <a:r>
              <a:rPr lang="es-MX" sz="2800" b="0" i="0" dirty="0">
                <a:solidFill>
                  <a:schemeClr val="accent1">
                    <a:lumMod val="75000"/>
                  </a:schemeClr>
                </a:solidFill>
                <a:effectLst/>
              </a:rPr>
              <a:t> µm de diámetro y por lo tanto es un subconjunto de PM2.5</a:t>
            </a:r>
          </a:p>
          <a:p>
            <a:endParaRPr lang="en-US" sz="2800" dirty="0"/>
          </a:p>
          <a:p>
            <a:r>
              <a:rPr lang="en-US" sz="2800" dirty="0"/>
              <a:t>70% of the total known cancer risk related to air toxics in California is due to DPM/ </a:t>
            </a:r>
            <a:r>
              <a:rPr lang="es-ES" sz="2800" dirty="0">
                <a:solidFill>
                  <a:schemeClr val="accent1">
                    <a:lumMod val="75000"/>
                  </a:schemeClr>
                </a:solidFill>
              </a:rPr>
              <a:t>El DPM se atribuye a aproximadamente el 70 % del riesgo total de </a:t>
            </a:r>
            <a:r>
              <a:rPr lang="es-MX" sz="2800" dirty="0">
                <a:solidFill>
                  <a:schemeClr val="accent1">
                    <a:lumMod val="75000"/>
                  </a:schemeClr>
                </a:solidFill>
              </a:rPr>
              <a:t>cáncer</a:t>
            </a:r>
            <a:r>
              <a:rPr lang="es-ES" sz="2800" dirty="0">
                <a:solidFill>
                  <a:schemeClr val="accent1">
                    <a:lumMod val="75000"/>
                  </a:schemeClr>
                </a:solidFill>
              </a:rPr>
              <a:t> conocido relacionado con los tóxicos del aire en California</a:t>
            </a:r>
            <a:endParaRPr lang="en-US" sz="2800" dirty="0">
              <a:solidFill>
                <a:schemeClr val="accent1">
                  <a:lumMod val="75000"/>
                </a:schemeClr>
              </a:solidFill>
            </a:endParaRPr>
          </a:p>
        </p:txBody>
      </p:sp>
      <p:sp>
        <p:nvSpPr>
          <p:cNvPr id="5" name="Slide Number Placeholder 4">
            <a:extLst>
              <a:ext uri="{FF2B5EF4-FFF2-40B4-BE49-F238E27FC236}">
                <a16:creationId xmlns:a16="http://schemas.microsoft.com/office/drawing/2014/main" id="{277B5A3D-9E63-461F-9B63-2F82E0495189}"/>
              </a:ext>
            </a:extLst>
          </p:cNvPr>
          <p:cNvSpPr>
            <a:spLocks noGrp="1"/>
          </p:cNvSpPr>
          <p:nvPr>
            <p:ph type="sldNum" sz="quarter" idx="12"/>
          </p:nvPr>
        </p:nvSpPr>
        <p:spPr/>
        <p:txBody>
          <a:bodyPr/>
          <a:lstStyle/>
          <a:p>
            <a:fld id="{05499890-D1C5-445A-804B-0D4862E89B0B}" type="slidenum">
              <a:rPr lang="en-US" dirty="0" smtClean="0"/>
              <a:t>11</a:t>
            </a:fld>
            <a:endParaRPr lang="en-US"/>
          </a:p>
        </p:txBody>
      </p:sp>
      <p:sp>
        <p:nvSpPr>
          <p:cNvPr id="6" name="TextBox 5">
            <a:extLst>
              <a:ext uri="{FF2B5EF4-FFF2-40B4-BE49-F238E27FC236}">
                <a16:creationId xmlns:a16="http://schemas.microsoft.com/office/drawing/2014/main" id="{BBF2256B-96DA-4E7A-A8CC-DE5F156F26E5}"/>
              </a:ext>
            </a:extLst>
          </p:cNvPr>
          <p:cNvSpPr txBox="1"/>
          <p:nvPr/>
        </p:nvSpPr>
        <p:spPr>
          <a:xfrm>
            <a:off x="127164" y="6450154"/>
            <a:ext cx="11432648" cy="400110"/>
          </a:xfrm>
          <a:prstGeom prst="rect">
            <a:avLst/>
          </a:prstGeom>
          <a:noFill/>
        </p:spPr>
        <p:txBody>
          <a:bodyPr wrap="square" rtlCol="0">
            <a:spAutoFit/>
          </a:bodyPr>
          <a:lstStyle/>
          <a:p>
            <a:r>
              <a:rPr lang="en-US" sz="1000" dirty="0">
                <a:latin typeface="Avenir LT Std 55 Roman" panose="020B0503020203020204" pitchFamily="34" charset="0"/>
              </a:rPr>
              <a:t>More information on DPM and its health impacts/ </a:t>
            </a:r>
            <a:r>
              <a:rPr lang="es-MX" sz="1000" dirty="0">
                <a:solidFill>
                  <a:schemeClr val="accent1">
                    <a:lumMod val="75000"/>
                  </a:schemeClr>
                </a:solidFill>
                <a:latin typeface="Avenir LT Std 55 Roman" panose="020B0503020203020204" pitchFamily="34" charset="0"/>
              </a:rPr>
              <a:t>Para mayor información sobre las Partículas Diésel y su impactos a la salud </a:t>
            </a:r>
            <a:r>
              <a:rPr lang="en-US" sz="1000" dirty="0">
                <a:latin typeface="Avenir LT Std 55 Roman" panose="020B0503020203020204" pitchFamily="34" charset="0"/>
              </a:rPr>
              <a:t>: </a:t>
            </a:r>
            <a:r>
              <a:rPr lang="en-US" sz="1000" dirty="0">
                <a:latin typeface="Avenir LT Std 55 Roman" panose="020B0503020203020204" pitchFamily="34" charset="0"/>
                <a:hlinkClick r:id="rId2"/>
              </a:rPr>
              <a:t>https://ww2.arb.ca.gov/resources/overview-diesel-exhaust-and-health#:~:text=Diesel%20Particulate%20Matter%20and%20Health&amp;text=In%201998%2C%20CARB%20identified%20DPM,and%20other%20adverse%20health%20effects</a:t>
            </a:r>
            <a:endParaRPr lang="en-US" sz="1000" dirty="0">
              <a:latin typeface="Avenir LT Std 55 Roman" panose="020B0503020203020204" pitchFamily="34" charset="0"/>
            </a:endParaRPr>
          </a:p>
        </p:txBody>
      </p:sp>
      <p:pic>
        <p:nvPicPr>
          <p:cNvPr id="8" name="Picture 7" descr="A red truck on the road&#10;&#10;Description automatically generated with low confidence">
            <a:extLst>
              <a:ext uri="{FF2B5EF4-FFF2-40B4-BE49-F238E27FC236}">
                <a16:creationId xmlns:a16="http://schemas.microsoft.com/office/drawing/2014/main" id="{6F743506-A627-4AFB-AB39-EA181D6828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513" y="1902155"/>
            <a:ext cx="4946302" cy="3524865"/>
          </a:xfrm>
          <a:prstGeom prst="rect">
            <a:avLst/>
          </a:prstGeom>
        </p:spPr>
      </p:pic>
    </p:spTree>
    <p:extLst>
      <p:ext uri="{BB962C8B-B14F-4D97-AF65-F5344CB8AC3E}">
        <p14:creationId xmlns:p14="http://schemas.microsoft.com/office/powerpoint/2010/main" val="593360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p:cNvSpPr/>
          <p:nvPr/>
        </p:nvSpPr>
        <p:spPr>
          <a:xfrm>
            <a:off x="0" y="1658700"/>
            <a:ext cx="12192000" cy="3286162"/>
          </a:xfrm>
          <a:prstGeom prst="rect">
            <a:avLst/>
          </a:prstGeom>
          <a:solidFill>
            <a:srgbClr val="242852"/>
          </a:solidFill>
          <a:ln w="12700">
            <a:miter lim="400000"/>
          </a:ln>
        </p:spPr>
        <p:txBody>
          <a:bodyPr lIns="45718" tIns="45718" rIns="45718" bIns="45718" anchor="ctr"/>
          <a:lstStyle/>
          <a:p>
            <a:pPr>
              <a:lnSpc>
                <a:spcPct val="90000"/>
              </a:lnSpc>
              <a:defRPr sz="4000">
                <a:solidFill>
                  <a:srgbClr val="FFFFFF"/>
                </a:solidFill>
                <a:latin typeface="Century Gothic"/>
                <a:ea typeface="Century Gothic"/>
                <a:cs typeface="Century Gothic"/>
                <a:sym typeface="Century Gothic"/>
              </a:defRPr>
            </a:pPr>
            <a:endParaRPr/>
          </a:p>
        </p:txBody>
      </p:sp>
      <p:pic>
        <p:nvPicPr>
          <p:cNvPr id="114" name="Picture 6" descr="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77731" y="264761"/>
            <a:ext cx="5335731" cy="1143374"/>
          </a:xfrm>
          <a:prstGeom prst="rect">
            <a:avLst/>
          </a:prstGeom>
          <a:ln w="12700">
            <a:miter lim="400000"/>
          </a:ln>
        </p:spPr>
      </p:pic>
      <p:sp>
        <p:nvSpPr>
          <p:cNvPr id="115" name="Title 1"/>
          <p:cNvSpPr txBox="1"/>
          <p:nvPr/>
        </p:nvSpPr>
        <p:spPr>
          <a:xfrm>
            <a:off x="56901" y="1592234"/>
            <a:ext cx="12192000" cy="341631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lvl1pPr algn="ctr">
              <a:defRPr sz="3200" b="1">
                <a:solidFill>
                  <a:srgbClr val="FFFFFF"/>
                </a:solidFill>
                <a:latin typeface="Arial"/>
                <a:ea typeface="Arial"/>
                <a:cs typeface="Arial"/>
                <a:sym typeface="Arial"/>
              </a:defRPr>
            </a:lvl1pPr>
          </a:lstStyle>
          <a:p>
            <a:r>
              <a:rPr lang="en-US" sz="3600" dirty="0"/>
              <a:t>International Border Community</a:t>
            </a:r>
            <a:br>
              <a:rPr lang="en-US" sz="3600" dirty="0"/>
            </a:br>
            <a:r>
              <a:rPr lang="en-US" sz="3600" dirty="0"/>
              <a:t>Preliminary Community Emission Inventory Preview/</a:t>
            </a:r>
          </a:p>
          <a:p>
            <a:endParaRPr lang="en-US" sz="3600" dirty="0"/>
          </a:p>
          <a:p>
            <a:r>
              <a:rPr lang="en-US" sz="3600" b="0" i="1" dirty="0" err="1">
                <a:solidFill>
                  <a:schemeClr val="accent5">
                    <a:lumMod val="60000"/>
                    <a:lumOff val="40000"/>
                  </a:schemeClr>
                </a:solidFill>
              </a:rPr>
              <a:t>Comunidad</a:t>
            </a:r>
            <a:r>
              <a:rPr lang="en-US" sz="3600" b="0" i="1" dirty="0">
                <a:solidFill>
                  <a:schemeClr val="accent5">
                    <a:lumMod val="60000"/>
                    <a:lumOff val="40000"/>
                  </a:schemeClr>
                </a:solidFill>
              </a:rPr>
              <a:t> </a:t>
            </a:r>
            <a:r>
              <a:rPr lang="en-US" sz="3600" b="0" i="1" dirty="0" err="1">
                <a:solidFill>
                  <a:schemeClr val="accent5">
                    <a:lumMod val="60000"/>
                    <a:lumOff val="40000"/>
                  </a:schemeClr>
                </a:solidFill>
              </a:rPr>
              <a:t>Fronteriza</a:t>
            </a:r>
            <a:r>
              <a:rPr lang="en-US" sz="3600" b="0" i="1" dirty="0">
                <a:solidFill>
                  <a:schemeClr val="accent5">
                    <a:lumMod val="60000"/>
                    <a:lumOff val="40000"/>
                  </a:schemeClr>
                </a:solidFill>
              </a:rPr>
              <a:t> </a:t>
            </a:r>
            <a:r>
              <a:rPr lang="en-US" sz="3600" b="0" i="1" dirty="0" err="1">
                <a:solidFill>
                  <a:schemeClr val="accent5">
                    <a:lumMod val="60000"/>
                    <a:lumOff val="40000"/>
                  </a:schemeClr>
                </a:solidFill>
              </a:rPr>
              <a:t>Internacional</a:t>
            </a:r>
            <a:endParaRPr lang="en-US" sz="3600" b="0" i="1" dirty="0">
              <a:solidFill>
                <a:schemeClr val="accent5">
                  <a:lumMod val="60000"/>
                  <a:lumOff val="40000"/>
                </a:schemeClr>
              </a:solidFill>
            </a:endParaRPr>
          </a:p>
          <a:p>
            <a:r>
              <a:rPr lang="es-ES" sz="3600" b="0" i="1" dirty="0">
                <a:solidFill>
                  <a:schemeClr val="accent5">
                    <a:lumMod val="60000"/>
                    <a:lumOff val="40000"/>
                  </a:schemeClr>
                </a:solidFill>
              </a:rPr>
              <a:t>Avance preliminar del inventario de emisiones de la comunidad</a:t>
            </a:r>
            <a:endParaRPr sz="3600" b="0" i="1" dirty="0">
              <a:solidFill>
                <a:schemeClr val="accent5">
                  <a:lumMod val="60000"/>
                  <a:lumOff val="40000"/>
                </a:schemeClr>
              </a:solidFill>
            </a:endParaRPr>
          </a:p>
        </p:txBody>
      </p:sp>
    </p:spTree>
    <p:extLst>
      <p:ext uri="{BB962C8B-B14F-4D97-AF65-F5344CB8AC3E}">
        <p14:creationId xmlns:p14="http://schemas.microsoft.com/office/powerpoint/2010/main" val="658995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B6F08C-429B-B244-9D25-86F5AE8F4CA6}"/>
              </a:ext>
            </a:extLst>
          </p:cNvPr>
          <p:cNvSpPr>
            <a:spLocks noGrp="1"/>
          </p:cNvSpPr>
          <p:nvPr>
            <p:ph type="sldNum" sz="quarter" idx="12"/>
          </p:nvPr>
        </p:nvSpPr>
        <p:spPr>
          <a:xfrm>
            <a:off x="11512413" y="6492875"/>
            <a:ext cx="537127" cy="403225"/>
          </a:xfrm>
        </p:spPr>
        <p:txBody>
          <a:bodyPr/>
          <a:lstStyle/>
          <a:p>
            <a:fld id="{50C65C3F-0702-44FD-8D15-6308FBF4D609}" type="slidenum">
              <a:rPr lang="en-US" dirty="0">
                <a:latin typeface="Calibri"/>
                <a:cs typeface="Calibri"/>
              </a:rPr>
              <a:pPr/>
              <a:t>13</a:t>
            </a:fld>
            <a:endParaRPr lang="en-US">
              <a:latin typeface="Calibri"/>
              <a:cs typeface="Calibri"/>
            </a:endParaRPr>
          </a:p>
        </p:txBody>
      </p:sp>
      <p:sp>
        <p:nvSpPr>
          <p:cNvPr id="14" name="Title 6">
            <a:extLst>
              <a:ext uri="{FF2B5EF4-FFF2-40B4-BE49-F238E27FC236}">
                <a16:creationId xmlns:a16="http://schemas.microsoft.com/office/drawing/2014/main" id="{E557A4C9-11CB-AD40-9583-8DDDAE6102B8}"/>
              </a:ext>
            </a:extLst>
          </p:cNvPr>
          <p:cNvSpPr txBox="1">
            <a:spLocks/>
          </p:cNvSpPr>
          <p:nvPr/>
        </p:nvSpPr>
        <p:spPr>
          <a:xfrm>
            <a:off x="0" y="0"/>
            <a:ext cx="12192000" cy="1276350"/>
          </a:xfrm>
          <a:prstGeom prst="rect">
            <a:avLst/>
          </a:prstGeom>
          <a:solidFill>
            <a:srgbClr val="002060"/>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Emission Inventories - Foundation of Air Quality Programs</a:t>
            </a:r>
          </a:p>
          <a:p>
            <a:pPr algn="ctr"/>
            <a:r>
              <a:rPr lang="es-MX" sz="3200" b="1" dirty="0">
                <a:solidFill>
                  <a:schemeClr val="accent1">
                    <a:lumMod val="75000"/>
                  </a:schemeClr>
                </a:solidFill>
                <a:latin typeface="Arial" panose="020B0604020202020204" pitchFamily="34" charset="0"/>
                <a:cs typeface="Arial" panose="020B0604020202020204" pitchFamily="34" charset="0"/>
              </a:rPr>
              <a:t>Inventarios de Emisiones – Base de Programas de Calidad del Aire</a:t>
            </a:r>
          </a:p>
        </p:txBody>
      </p:sp>
      <p:sp>
        <p:nvSpPr>
          <p:cNvPr id="7" name="Content Placeholder 2"/>
          <p:cNvSpPr txBox="1">
            <a:spLocks/>
          </p:cNvSpPr>
          <p:nvPr/>
        </p:nvSpPr>
        <p:spPr>
          <a:xfrm>
            <a:off x="635726" y="1620196"/>
            <a:ext cx="7149737" cy="4537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dirty="0" err="1">
                <a:latin typeface="Arial" panose="020B0604020202020204" pitchFamily="34" charset="0"/>
                <a:cs typeface="Arial" panose="020B0604020202020204" pitchFamily="34" charset="0"/>
              </a:rPr>
              <a:t>CARB’s</a:t>
            </a:r>
            <a:r>
              <a:rPr lang="en-US" sz="2000" dirty="0">
                <a:latin typeface="Arial" panose="020B0604020202020204" pitchFamily="34" charset="0"/>
                <a:cs typeface="Arial" panose="020B0604020202020204" pitchFamily="34" charset="0"/>
              </a:rPr>
              <a:t> Community Air Protection Blueprint calls for the use of emission inventories in community emissions reduction programs to /</a:t>
            </a:r>
            <a:r>
              <a:rPr lang="es-MX" sz="2000" dirty="0">
                <a:latin typeface="Arial" panose="020B0604020202020204" pitchFamily="34" charset="0"/>
                <a:cs typeface="Arial" panose="020B0604020202020204" pitchFamily="34" charset="0"/>
              </a:rPr>
              <a:t> </a:t>
            </a:r>
            <a:r>
              <a:rPr lang="es-ES" sz="2000" dirty="0">
                <a:solidFill>
                  <a:schemeClr val="accent1">
                    <a:lumMod val="75000"/>
                  </a:schemeClr>
                </a:solidFill>
                <a:latin typeface="Arial" panose="020B0604020202020204" pitchFamily="34" charset="0"/>
                <a:cs typeface="Arial" panose="020B0604020202020204" pitchFamily="34" charset="0"/>
              </a:rPr>
              <a:t>El plan de protección del aire comunitario de </a:t>
            </a:r>
            <a:r>
              <a:rPr lang="es-ES" sz="2000" dirty="0" err="1">
                <a:solidFill>
                  <a:schemeClr val="accent1">
                    <a:lumMod val="75000"/>
                  </a:schemeClr>
                </a:solidFill>
                <a:latin typeface="Arial" panose="020B0604020202020204" pitchFamily="34" charset="0"/>
                <a:cs typeface="Arial" panose="020B0604020202020204" pitchFamily="34" charset="0"/>
              </a:rPr>
              <a:t>CARB</a:t>
            </a:r>
            <a:r>
              <a:rPr lang="es-ES" sz="2000" dirty="0">
                <a:solidFill>
                  <a:schemeClr val="accent1">
                    <a:lumMod val="75000"/>
                  </a:schemeClr>
                </a:solidFill>
                <a:latin typeface="Arial" panose="020B0604020202020204" pitchFamily="34" charset="0"/>
                <a:cs typeface="Arial" panose="020B0604020202020204" pitchFamily="34" charset="0"/>
              </a:rPr>
              <a:t> exige el uso de inventarios de emisiones en los programas de reducción de emisiones comunitarias para</a:t>
            </a:r>
            <a:r>
              <a:rPr lang="en-US" sz="2000" dirty="0">
                <a:latin typeface="Arial" panose="020B0604020202020204" pitchFamily="34" charset="0"/>
                <a:cs typeface="Arial" panose="020B0604020202020204" pitchFamily="34" charset="0"/>
              </a:rPr>
              <a:t>:</a:t>
            </a:r>
          </a:p>
          <a:p>
            <a:pPr>
              <a:lnSpc>
                <a:spcPct val="100000"/>
              </a:lnSpc>
              <a:spcAft>
                <a:spcPts val="600"/>
              </a:spcAft>
            </a:pPr>
            <a:r>
              <a:rPr lang="en-US" sz="2000" dirty="0">
                <a:latin typeface="Arial" panose="020B0604020202020204" pitchFamily="34" charset="0"/>
                <a:cs typeface="Arial" panose="020B0604020202020204" pitchFamily="34" charset="0"/>
              </a:rPr>
              <a:t>Identify emission sources /</a:t>
            </a:r>
            <a:r>
              <a:rPr lang="en-US" sz="2000" dirty="0">
                <a:solidFill>
                  <a:schemeClr val="accent1">
                    <a:lumMod val="75000"/>
                  </a:schemeClr>
                </a:solidFill>
                <a:latin typeface="Arial" panose="020B0604020202020204" pitchFamily="34" charset="0"/>
                <a:cs typeface="Arial" panose="020B0604020202020204" pitchFamily="34" charset="0"/>
              </a:rPr>
              <a:t> </a:t>
            </a:r>
            <a:r>
              <a:rPr lang="es-MX" sz="2000" dirty="0">
                <a:solidFill>
                  <a:schemeClr val="accent1">
                    <a:lumMod val="75000"/>
                  </a:schemeClr>
                </a:solidFill>
                <a:latin typeface="Arial" panose="020B0604020202020204" pitchFamily="34" charset="0"/>
                <a:cs typeface="Arial" panose="020B0604020202020204" pitchFamily="34" charset="0"/>
              </a:rPr>
              <a:t>Identificar fuentes de emisiones</a:t>
            </a:r>
            <a:endParaRPr lang="en-US" sz="2000" dirty="0">
              <a:solidFill>
                <a:schemeClr val="accent1">
                  <a:lumMod val="75000"/>
                </a:schemeClr>
              </a:solidFill>
              <a:latin typeface="Arial" panose="020B0604020202020204" pitchFamily="34" charset="0"/>
              <a:cs typeface="Arial" panose="020B0604020202020204" pitchFamily="34" charset="0"/>
            </a:endParaRPr>
          </a:p>
          <a:p>
            <a:pPr>
              <a:lnSpc>
                <a:spcPct val="100000"/>
              </a:lnSpc>
              <a:spcAft>
                <a:spcPts val="600"/>
              </a:spcAft>
            </a:pPr>
            <a:r>
              <a:rPr lang="en-US" sz="2000" dirty="0">
                <a:latin typeface="Arial" panose="020B0604020202020204" pitchFamily="34" charset="0"/>
                <a:cs typeface="Arial" panose="020B0604020202020204" pitchFamily="34" charset="0"/>
              </a:rPr>
              <a:t>Establish baseline emissions / </a:t>
            </a:r>
            <a:r>
              <a:rPr lang="es-MX" sz="2000" dirty="0">
                <a:solidFill>
                  <a:schemeClr val="accent1">
                    <a:lumMod val="75000"/>
                  </a:schemeClr>
                </a:solidFill>
                <a:latin typeface="Arial" panose="020B0604020202020204" pitchFamily="34" charset="0"/>
                <a:cs typeface="Arial" panose="020B0604020202020204" pitchFamily="34" charset="0"/>
              </a:rPr>
              <a:t>Establecer emisiones de referencia</a:t>
            </a:r>
            <a:endParaRPr lang="en-US" sz="2000" dirty="0">
              <a:solidFill>
                <a:schemeClr val="accent1">
                  <a:lumMod val="75000"/>
                </a:schemeClr>
              </a:solidFill>
              <a:latin typeface="Arial" panose="020B0604020202020204" pitchFamily="34" charset="0"/>
              <a:cs typeface="Arial" panose="020B0604020202020204" pitchFamily="34" charset="0"/>
            </a:endParaRPr>
          </a:p>
          <a:p>
            <a:pPr>
              <a:lnSpc>
                <a:spcPct val="100000"/>
              </a:lnSpc>
              <a:spcAft>
                <a:spcPts val="600"/>
              </a:spcAft>
            </a:pPr>
            <a:r>
              <a:rPr lang="en-US" sz="2000" dirty="0">
                <a:latin typeface="Arial" panose="020B0604020202020204" pitchFamily="34" charset="0"/>
                <a:cs typeface="Arial" panose="020B0604020202020204" pitchFamily="34" charset="0"/>
              </a:rPr>
              <a:t>Set emission targets and reduction measures / </a:t>
            </a:r>
            <a:r>
              <a:rPr lang="es-MX" sz="2000" dirty="0">
                <a:solidFill>
                  <a:schemeClr val="accent1">
                    <a:lumMod val="75000"/>
                  </a:schemeClr>
                </a:solidFill>
                <a:latin typeface="Arial" panose="020B0604020202020204" pitchFamily="34" charset="0"/>
                <a:cs typeface="Arial" panose="020B0604020202020204" pitchFamily="34" charset="0"/>
              </a:rPr>
              <a:t>Establecer objetivos de emisiones y medidas de reducción</a:t>
            </a:r>
            <a:endParaRPr lang="en-US" sz="2000" dirty="0">
              <a:solidFill>
                <a:schemeClr val="accent1">
                  <a:lumMod val="75000"/>
                </a:schemeClr>
              </a:solidFill>
              <a:latin typeface="Arial" panose="020B0604020202020204" pitchFamily="34" charset="0"/>
              <a:cs typeface="Arial" panose="020B0604020202020204" pitchFamily="34" charset="0"/>
            </a:endParaRPr>
          </a:p>
          <a:p>
            <a:pPr>
              <a:lnSpc>
                <a:spcPct val="100000"/>
              </a:lnSpc>
              <a:spcAft>
                <a:spcPts val="600"/>
              </a:spcAft>
            </a:pPr>
            <a:r>
              <a:rPr lang="en-US" sz="2000" dirty="0">
                <a:latin typeface="Arial" panose="020B0604020202020204" pitchFamily="34" charset="0"/>
                <a:cs typeface="Arial" panose="020B0604020202020204" pitchFamily="34" charset="0"/>
              </a:rPr>
              <a:t>Track emission reductions / </a:t>
            </a:r>
            <a:r>
              <a:rPr lang="es-MX" sz="2000" dirty="0">
                <a:solidFill>
                  <a:schemeClr val="accent1">
                    <a:lumMod val="75000"/>
                  </a:schemeClr>
                </a:solidFill>
                <a:latin typeface="Arial" panose="020B0604020202020204" pitchFamily="34" charset="0"/>
                <a:cs typeface="Arial" panose="020B0604020202020204" pitchFamily="34" charset="0"/>
              </a:rPr>
              <a:t>Realizar un seguimiento de las reducciones de emisiones</a:t>
            </a:r>
            <a:endParaRPr lang="en-US" sz="2000" dirty="0">
              <a:solidFill>
                <a:schemeClr val="accent1">
                  <a:lumMod val="75000"/>
                </a:schemeClr>
              </a:solidFill>
              <a:latin typeface="Arial" panose="020B0604020202020204" pitchFamily="34" charset="0"/>
              <a:cs typeface="Arial" panose="020B0604020202020204" pitchFamily="34" charset="0"/>
            </a:endParaRPr>
          </a:p>
          <a:p>
            <a:pPr>
              <a:lnSpc>
                <a:spcPct val="100000"/>
              </a:lnSpc>
              <a:spcBef>
                <a:spcPts val="600"/>
              </a:spcBef>
              <a:spcAft>
                <a:spcPts val="600"/>
              </a:spcAft>
            </a:pPr>
            <a:endParaRPr lang="en-US" sz="2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1333" y="1438950"/>
            <a:ext cx="3806687" cy="4934817"/>
          </a:xfrm>
          <a:prstGeom prst="rect">
            <a:avLst/>
          </a:prstGeom>
          <a:ln>
            <a:solidFill>
              <a:schemeClr val="tx2"/>
            </a:solidFill>
          </a:ln>
        </p:spPr>
      </p:pic>
      <p:sp>
        <p:nvSpPr>
          <p:cNvPr id="6" name="TextBox 5">
            <a:extLst>
              <a:ext uri="{FF2B5EF4-FFF2-40B4-BE49-F238E27FC236}">
                <a16:creationId xmlns:a16="http://schemas.microsoft.com/office/drawing/2014/main" id="{C450B80D-8CB7-4D85-9851-2889455635D1}"/>
              </a:ext>
            </a:extLst>
          </p:cNvPr>
          <p:cNvSpPr txBox="1"/>
          <p:nvPr/>
        </p:nvSpPr>
        <p:spPr>
          <a:xfrm>
            <a:off x="127164" y="6450154"/>
            <a:ext cx="11432648" cy="246221"/>
          </a:xfrm>
          <a:prstGeom prst="rect">
            <a:avLst/>
          </a:prstGeom>
          <a:noFill/>
        </p:spPr>
        <p:txBody>
          <a:bodyPr wrap="square" rtlCol="0">
            <a:spAutoFit/>
          </a:bodyPr>
          <a:lstStyle/>
          <a:p>
            <a:r>
              <a:rPr lang="en-US" sz="1000" dirty="0">
                <a:latin typeface="Avenir LT Std 55 Roman" panose="020B0503020203020204" pitchFamily="34" charset="0"/>
              </a:rPr>
              <a:t>Community Air Protection Blueprint/ </a:t>
            </a:r>
            <a:r>
              <a:rPr lang="es-MX" sz="1000" dirty="0">
                <a:solidFill>
                  <a:srgbClr val="2E75B6"/>
                </a:solidFill>
                <a:latin typeface="Avenir LT Std 55 Roman" panose="020B0503020203020204" pitchFamily="34" charset="0"/>
              </a:rPr>
              <a:t>Plan de Protección del Aire Comunitario</a:t>
            </a:r>
            <a:r>
              <a:rPr lang="en-US" sz="1000" dirty="0">
                <a:latin typeface="Avenir LT Std 55 Roman" panose="020B0503020203020204" pitchFamily="34" charset="0"/>
              </a:rPr>
              <a:t>: </a:t>
            </a:r>
            <a:r>
              <a:rPr lang="en-US" sz="1000" dirty="0">
                <a:latin typeface="Avenir LT Std 55 Roman" panose="020B0503020203020204" pitchFamily="34" charset="0"/>
                <a:hlinkClick r:id="rId4"/>
              </a:rPr>
              <a:t>https://ww2.arb.ca.gov/resources/documents/final-community-air-protection-blueprint</a:t>
            </a:r>
            <a:r>
              <a:rPr lang="en-US" sz="1000" dirty="0">
                <a:latin typeface="Avenir LT Std 55 Roman" panose="020B0503020203020204" pitchFamily="34" charset="0"/>
              </a:rPr>
              <a:t> </a:t>
            </a:r>
          </a:p>
        </p:txBody>
      </p:sp>
    </p:spTree>
    <p:extLst>
      <p:ext uri="{BB962C8B-B14F-4D97-AF65-F5344CB8AC3E}">
        <p14:creationId xmlns:p14="http://schemas.microsoft.com/office/powerpoint/2010/main" val="316978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6"/>
          <p:cNvSpPr>
            <a:spLocks noGrp="1"/>
          </p:cNvSpPr>
          <p:nvPr>
            <p:ph type="title"/>
          </p:nvPr>
        </p:nvSpPr>
        <p:spPr>
          <a:xfrm>
            <a:off x="0" y="-1"/>
            <a:ext cx="12192000" cy="870587"/>
          </a:xfrm>
          <a:solidFill>
            <a:srgbClr val="002060"/>
          </a:solidFill>
        </p:spPr>
        <p:txBody>
          <a:bodyPr>
            <a:normAutofit fontScale="90000"/>
          </a:body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What is an Emission Inventory? / </a:t>
            </a:r>
            <a:br>
              <a:rPr lang="en-US" sz="3200" b="1" dirty="0">
                <a:solidFill>
                  <a:schemeClr val="bg1"/>
                </a:solidFill>
                <a:latin typeface="Arial" panose="020B0604020202020204" pitchFamily="34" charset="0"/>
                <a:cs typeface="Arial" panose="020B0604020202020204" pitchFamily="34" charset="0"/>
              </a:rPr>
            </a:br>
            <a:r>
              <a:rPr lang="es-ES" sz="3200" dirty="0">
                <a:solidFill>
                  <a:schemeClr val="accent5">
                    <a:lumMod val="60000"/>
                    <a:lumOff val="40000"/>
                  </a:schemeClr>
                </a:solidFill>
                <a:latin typeface="Arial" panose="020B0604020202020204" pitchFamily="34" charset="0"/>
                <a:cs typeface="Arial" panose="020B0604020202020204" pitchFamily="34" charset="0"/>
              </a:rPr>
              <a:t>¿</a:t>
            </a:r>
            <a:r>
              <a:rPr lang="es-MX" sz="3200" dirty="0">
                <a:solidFill>
                  <a:schemeClr val="accent5">
                    <a:lumMod val="60000"/>
                    <a:lumOff val="40000"/>
                  </a:schemeClr>
                </a:solidFill>
                <a:latin typeface="Arial" panose="020B0604020202020204" pitchFamily="34" charset="0"/>
                <a:cs typeface="Arial" panose="020B0604020202020204" pitchFamily="34" charset="0"/>
              </a:rPr>
              <a:t>Qué es un Inventario de Emisiones?</a:t>
            </a:r>
            <a:endParaRPr lang="en-US" sz="3200"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29" name="Slide Number Placeholder 3">
            <a:extLst>
              <a:ext uri="{FF2B5EF4-FFF2-40B4-BE49-F238E27FC236}">
                <a16:creationId xmlns:a16="http://schemas.microsoft.com/office/drawing/2014/main" id="{632D75AE-FFB5-4343-83C0-646D51B26288}"/>
              </a:ext>
            </a:extLst>
          </p:cNvPr>
          <p:cNvSpPr>
            <a:spLocks noGrp="1"/>
          </p:cNvSpPr>
          <p:nvPr>
            <p:ph type="sldNum" sz="quarter" idx="12"/>
          </p:nvPr>
        </p:nvSpPr>
        <p:spPr>
          <a:xfrm>
            <a:off x="11669140" y="6192348"/>
            <a:ext cx="448034" cy="393700"/>
          </a:xfrm>
        </p:spPr>
        <p:txBody>
          <a:bodyPr/>
          <a:lstStyle/>
          <a:p>
            <a:fld id="{50C65C3F-0702-44FD-8D15-6308FBF4D609}" type="slidenum">
              <a:rPr lang="en-US" dirty="0" smtClean="0">
                <a:latin typeface="Calibri"/>
                <a:cs typeface="Calibri"/>
              </a:rPr>
              <a:t>14</a:t>
            </a:fld>
            <a:endParaRPr lang="en-US">
              <a:latin typeface="Calibri"/>
              <a:cs typeface="Calibri"/>
            </a:endParaRPr>
          </a:p>
        </p:txBody>
      </p:sp>
      <p:grpSp>
        <p:nvGrpSpPr>
          <p:cNvPr id="2" name="Group 1">
            <a:extLst>
              <a:ext uri="{FF2B5EF4-FFF2-40B4-BE49-F238E27FC236}">
                <a16:creationId xmlns:a16="http://schemas.microsoft.com/office/drawing/2014/main" id="{BA9B1363-4977-D448-93F4-CA290CBFFEE1}"/>
              </a:ext>
            </a:extLst>
          </p:cNvPr>
          <p:cNvGrpSpPr/>
          <p:nvPr/>
        </p:nvGrpSpPr>
        <p:grpSpPr>
          <a:xfrm>
            <a:off x="6582680" y="1367246"/>
            <a:ext cx="5408856" cy="4137282"/>
            <a:chOff x="3421932" y="2905641"/>
            <a:chExt cx="5335109" cy="3756592"/>
          </a:xfrm>
        </p:grpSpPr>
        <p:pic>
          <p:nvPicPr>
            <p:cNvPr id="33" name="Picture 32" descr="A picture containing several&#10;&#10;Description automatically generated">
              <a:extLst>
                <a:ext uri="{FF2B5EF4-FFF2-40B4-BE49-F238E27FC236}">
                  <a16:creationId xmlns:a16="http://schemas.microsoft.com/office/drawing/2014/main" id="{A4A1AB85-3F5B-4C63-876F-3403A69E6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2401" y="2905641"/>
              <a:ext cx="2834640" cy="2016351"/>
            </a:xfrm>
            <a:prstGeom prst="rect">
              <a:avLst/>
            </a:prstGeom>
          </p:spPr>
        </p:pic>
        <p:pic>
          <p:nvPicPr>
            <p:cNvPr id="9" name="Picture 8" descr="A picture containing outdoor, sky, building, factory&#10;&#10;Description automatically generated">
              <a:extLst>
                <a:ext uri="{FF2B5EF4-FFF2-40B4-BE49-F238E27FC236}">
                  <a16:creationId xmlns:a16="http://schemas.microsoft.com/office/drawing/2014/main" id="{A17C1A43-1862-444A-A77F-1BC94DC098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21932" y="3065198"/>
              <a:ext cx="2743200" cy="1810163"/>
            </a:xfrm>
            <a:prstGeom prst="rect">
              <a:avLst/>
            </a:prstGeom>
            <a:ln>
              <a:noFill/>
            </a:ln>
            <a:effectLst>
              <a:softEdge rad="112500"/>
            </a:effectLst>
          </p:spPr>
        </p:pic>
        <p:pic>
          <p:nvPicPr>
            <p:cNvPr id="36" name="Picture 35" descr="A tractor in a field&#10;&#10;Description automatically generated with medium confidence">
              <a:extLst>
                <a:ext uri="{FF2B5EF4-FFF2-40B4-BE49-F238E27FC236}">
                  <a16:creationId xmlns:a16="http://schemas.microsoft.com/office/drawing/2014/main" id="{47283F1C-E906-4738-AF11-31FFD2E621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6661" y="4830845"/>
              <a:ext cx="2743200" cy="1825752"/>
            </a:xfrm>
            <a:prstGeom prst="rect">
              <a:avLst/>
            </a:prstGeom>
            <a:ln>
              <a:noFill/>
            </a:ln>
            <a:effectLst>
              <a:softEdge rad="112500"/>
            </a:effectLst>
          </p:spPr>
        </p:pic>
        <p:pic>
          <p:nvPicPr>
            <p:cNvPr id="40" name="Picture 39" descr="Traffic on a highway&#10;&#10;Description automatically generated with low confidence">
              <a:extLst>
                <a:ext uri="{FF2B5EF4-FFF2-40B4-BE49-F238E27FC236}">
                  <a16:creationId xmlns:a16="http://schemas.microsoft.com/office/drawing/2014/main" id="{24F63C9A-6E97-419B-BE8E-4148900A04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6341" y="4835262"/>
              <a:ext cx="2743200" cy="1826971"/>
            </a:xfrm>
            <a:prstGeom prst="rect">
              <a:avLst/>
            </a:prstGeom>
            <a:ln>
              <a:noFill/>
            </a:ln>
            <a:effectLst>
              <a:softEdge rad="112500"/>
            </a:effectLst>
          </p:spPr>
        </p:pic>
        <p:sp>
          <p:nvSpPr>
            <p:cNvPr id="24" name="Freeform: Shape 23">
              <a:extLst>
                <a:ext uri="{FF2B5EF4-FFF2-40B4-BE49-F238E27FC236}">
                  <a16:creationId xmlns:a16="http://schemas.microsoft.com/office/drawing/2014/main" id="{E8D96B0B-B2A0-4DB5-9EAB-B8D48F365A33}"/>
                </a:ext>
              </a:extLst>
            </p:cNvPr>
            <p:cNvSpPr/>
            <p:nvPr/>
          </p:nvSpPr>
          <p:spPr>
            <a:xfrm>
              <a:off x="3488588" y="4505862"/>
              <a:ext cx="2508073" cy="226360"/>
            </a:xfrm>
            <a:custGeom>
              <a:avLst/>
              <a:gdLst>
                <a:gd name="connsiteX0" fmla="*/ 0 w 1959941"/>
                <a:gd name="connsiteY0" fmla="*/ 195994 h 5293492"/>
                <a:gd name="connsiteX1" fmla="*/ 195994 w 1959941"/>
                <a:gd name="connsiteY1" fmla="*/ 0 h 5293492"/>
                <a:gd name="connsiteX2" fmla="*/ 1763947 w 1959941"/>
                <a:gd name="connsiteY2" fmla="*/ 0 h 5293492"/>
                <a:gd name="connsiteX3" fmla="*/ 1959941 w 1959941"/>
                <a:gd name="connsiteY3" fmla="*/ 195994 h 5293492"/>
                <a:gd name="connsiteX4" fmla="*/ 1959941 w 1959941"/>
                <a:gd name="connsiteY4" fmla="*/ 5097498 h 5293492"/>
                <a:gd name="connsiteX5" fmla="*/ 1763947 w 1959941"/>
                <a:gd name="connsiteY5" fmla="*/ 5293492 h 5293492"/>
                <a:gd name="connsiteX6" fmla="*/ 195994 w 1959941"/>
                <a:gd name="connsiteY6" fmla="*/ 5293492 h 5293492"/>
                <a:gd name="connsiteX7" fmla="*/ 0 w 1959941"/>
                <a:gd name="connsiteY7" fmla="*/ 5097498 h 5293492"/>
                <a:gd name="connsiteX8" fmla="*/ 0 w 1959941"/>
                <a:gd name="connsiteY8" fmla="*/ 195994 h 52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9941" h="5293492">
                  <a:moveTo>
                    <a:pt x="0" y="195994"/>
                  </a:moveTo>
                  <a:cubicBezTo>
                    <a:pt x="0" y="87750"/>
                    <a:pt x="87750" y="0"/>
                    <a:pt x="195994" y="0"/>
                  </a:cubicBezTo>
                  <a:lnTo>
                    <a:pt x="1763947" y="0"/>
                  </a:lnTo>
                  <a:cubicBezTo>
                    <a:pt x="1872191" y="0"/>
                    <a:pt x="1959941" y="87750"/>
                    <a:pt x="1959941" y="195994"/>
                  </a:cubicBezTo>
                  <a:lnTo>
                    <a:pt x="1959941" y="5097498"/>
                  </a:lnTo>
                  <a:cubicBezTo>
                    <a:pt x="1959941" y="5205742"/>
                    <a:pt x="1872191" y="5293492"/>
                    <a:pt x="1763947" y="5293492"/>
                  </a:cubicBezTo>
                  <a:lnTo>
                    <a:pt x="195994" y="5293492"/>
                  </a:lnTo>
                  <a:cubicBezTo>
                    <a:pt x="87750" y="5293492"/>
                    <a:pt x="0" y="5205742"/>
                    <a:pt x="0" y="5097498"/>
                  </a:cubicBezTo>
                  <a:lnTo>
                    <a:pt x="0" y="19599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ctr" defTabSz="1244600">
                <a:lnSpc>
                  <a:spcPct val="90000"/>
                </a:lnSpc>
                <a:spcBef>
                  <a:spcPct val="0"/>
                </a:spcBef>
                <a:spcAft>
                  <a:spcPct val="35000"/>
                </a:spcAft>
                <a:buNone/>
              </a:pPr>
              <a:r>
                <a:rPr lang="en-US" kern="1200" dirty="0"/>
                <a:t>Stationary /</a:t>
              </a:r>
              <a:r>
                <a:rPr lang="es-MX" i="1" dirty="0"/>
                <a:t> Estacionarias </a:t>
              </a:r>
            </a:p>
          </p:txBody>
        </p:sp>
        <p:sp>
          <p:nvSpPr>
            <p:cNvPr id="25" name="Freeform: Shape 24">
              <a:extLst>
                <a:ext uri="{FF2B5EF4-FFF2-40B4-BE49-F238E27FC236}">
                  <a16:creationId xmlns:a16="http://schemas.microsoft.com/office/drawing/2014/main" id="{D979ACC8-8341-4C5F-9B2E-4FC783D67FEF}"/>
                </a:ext>
              </a:extLst>
            </p:cNvPr>
            <p:cNvSpPr/>
            <p:nvPr/>
          </p:nvSpPr>
          <p:spPr>
            <a:xfrm>
              <a:off x="6225261" y="4448277"/>
              <a:ext cx="2286000" cy="365760"/>
            </a:xfrm>
            <a:custGeom>
              <a:avLst/>
              <a:gdLst>
                <a:gd name="connsiteX0" fmla="*/ 0 w 1959941"/>
                <a:gd name="connsiteY0" fmla="*/ 195994 h 5293492"/>
                <a:gd name="connsiteX1" fmla="*/ 195994 w 1959941"/>
                <a:gd name="connsiteY1" fmla="*/ 0 h 5293492"/>
                <a:gd name="connsiteX2" fmla="*/ 1763947 w 1959941"/>
                <a:gd name="connsiteY2" fmla="*/ 0 h 5293492"/>
                <a:gd name="connsiteX3" fmla="*/ 1959941 w 1959941"/>
                <a:gd name="connsiteY3" fmla="*/ 195994 h 5293492"/>
                <a:gd name="connsiteX4" fmla="*/ 1959941 w 1959941"/>
                <a:gd name="connsiteY4" fmla="*/ 5097498 h 5293492"/>
                <a:gd name="connsiteX5" fmla="*/ 1763947 w 1959941"/>
                <a:gd name="connsiteY5" fmla="*/ 5293492 h 5293492"/>
                <a:gd name="connsiteX6" fmla="*/ 195994 w 1959941"/>
                <a:gd name="connsiteY6" fmla="*/ 5293492 h 5293492"/>
                <a:gd name="connsiteX7" fmla="*/ 0 w 1959941"/>
                <a:gd name="connsiteY7" fmla="*/ 5097498 h 5293492"/>
                <a:gd name="connsiteX8" fmla="*/ 0 w 1959941"/>
                <a:gd name="connsiteY8" fmla="*/ 195994 h 52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9941" h="5293492">
                  <a:moveTo>
                    <a:pt x="0" y="195994"/>
                  </a:moveTo>
                  <a:cubicBezTo>
                    <a:pt x="0" y="87750"/>
                    <a:pt x="87750" y="0"/>
                    <a:pt x="195994" y="0"/>
                  </a:cubicBezTo>
                  <a:lnTo>
                    <a:pt x="1763947" y="0"/>
                  </a:lnTo>
                  <a:cubicBezTo>
                    <a:pt x="1872191" y="0"/>
                    <a:pt x="1959941" y="87750"/>
                    <a:pt x="1959941" y="195994"/>
                  </a:cubicBezTo>
                  <a:lnTo>
                    <a:pt x="1959941" y="5097498"/>
                  </a:lnTo>
                  <a:cubicBezTo>
                    <a:pt x="1959941" y="5205742"/>
                    <a:pt x="1872191" y="5293492"/>
                    <a:pt x="1763947" y="5293492"/>
                  </a:cubicBezTo>
                  <a:lnTo>
                    <a:pt x="195994" y="5293492"/>
                  </a:lnTo>
                  <a:cubicBezTo>
                    <a:pt x="87750" y="5293492"/>
                    <a:pt x="0" y="5205742"/>
                    <a:pt x="0" y="5097498"/>
                  </a:cubicBezTo>
                  <a:lnTo>
                    <a:pt x="0" y="19599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400" kern="1200" dirty="0"/>
                <a:t>Areawide/</a:t>
              </a:r>
              <a:r>
                <a:rPr lang="es-MX" sz="2400" i="1" dirty="0"/>
                <a:t> de área</a:t>
              </a:r>
              <a:endParaRPr lang="en-US" sz="2400" kern="1200" dirty="0"/>
            </a:p>
          </p:txBody>
        </p:sp>
        <p:sp>
          <p:nvSpPr>
            <p:cNvPr id="26" name="Freeform: Shape 25">
              <a:extLst>
                <a:ext uri="{FF2B5EF4-FFF2-40B4-BE49-F238E27FC236}">
                  <a16:creationId xmlns:a16="http://schemas.microsoft.com/office/drawing/2014/main" id="{477BBD3F-19E9-454C-AA74-834B91A51206}"/>
                </a:ext>
              </a:extLst>
            </p:cNvPr>
            <p:cNvSpPr/>
            <p:nvPr/>
          </p:nvSpPr>
          <p:spPr>
            <a:xfrm>
              <a:off x="3670905" y="6068194"/>
              <a:ext cx="2286000" cy="421975"/>
            </a:xfrm>
            <a:custGeom>
              <a:avLst/>
              <a:gdLst>
                <a:gd name="connsiteX0" fmla="*/ 0 w 1959941"/>
                <a:gd name="connsiteY0" fmla="*/ 195994 h 5293492"/>
                <a:gd name="connsiteX1" fmla="*/ 195994 w 1959941"/>
                <a:gd name="connsiteY1" fmla="*/ 0 h 5293492"/>
                <a:gd name="connsiteX2" fmla="*/ 1763947 w 1959941"/>
                <a:gd name="connsiteY2" fmla="*/ 0 h 5293492"/>
                <a:gd name="connsiteX3" fmla="*/ 1959941 w 1959941"/>
                <a:gd name="connsiteY3" fmla="*/ 195994 h 5293492"/>
                <a:gd name="connsiteX4" fmla="*/ 1959941 w 1959941"/>
                <a:gd name="connsiteY4" fmla="*/ 5097498 h 5293492"/>
                <a:gd name="connsiteX5" fmla="*/ 1763947 w 1959941"/>
                <a:gd name="connsiteY5" fmla="*/ 5293492 h 5293492"/>
                <a:gd name="connsiteX6" fmla="*/ 195994 w 1959941"/>
                <a:gd name="connsiteY6" fmla="*/ 5293492 h 5293492"/>
                <a:gd name="connsiteX7" fmla="*/ 0 w 1959941"/>
                <a:gd name="connsiteY7" fmla="*/ 5097498 h 5293492"/>
                <a:gd name="connsiteX8" fmla="*/ 0 w 1959941"/>
                <a:gd name="connsiteY8" fmla="*/ 195994 h 52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9941" h="5293492">
                  <a:moveTo>
                    <a:pt x="0" y="195994"/>
                  </a:moveTo>
                  <a:cubicBezTo>
                    <a:pt x="0" y="87750"/>
                    <a:pt x="87750" y="0"/>
                    <a:pt x="195994" y="0"/>
                  </a:cubicBezTo>
                  <a:lnTo>
                    <a:pt x="1763947" y="0"/>
                  </a:lnTo>
                  <a:cubicBezTo>
                    <a:pt x="1872191" y="0"/>
                    <a:pt x="1959941" y="87750"/>
                    <a:pt x="1959941" y="195994"/>
                  </a:cubicBezTo>
                  <a:lnTo>
                    <a:pt x="1959941" y="5097498"/>
                  </a:lnTo>
                  <a:cubicBezTo>
                    <a:pt x="1959941" y="5205742"/>
                    <a:pt x="1872191" y="5293492"/>
                    <a:pt x="1763947" y="5293492"/>
                  </a:cubicBezTo>
                  <a:lnTo>
                    <a:pt x="195994" y="5293492"/>
                  </a:lnTo>
                  <a:cubicBezTo>
                    <a:pt x="87750" y="5293492"/>
                    <a:pt x="0" y="5205742"/>
                    <a:pt x="0" y="5097498"/>
                  </a:cubicBezTo>
                  <a:lnTo>
                    <a:pt x="0" y="195994"/>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1600" kern="1200" dirty="0"/>
                <a:t>On-Road Mobile/ </a:t>
              </a:r>
              <a:r>
                <a:rPr lang="es-MX" sz="1600" i="1" dirty="0"/>
                <a:t>Fuentes Móviles en Carreteras</a:t>
              </a:r>
              <a:endParaRPr lang="en-US" sz="1600" kern="1200" dirty="0"/>
            </a:p>
          </p:txBody>
        </p:sp>
        <p:sp>
          <p:nvSpPr>
            <p:cNvPr id="27" name="Freeform: Shape 26">
              <a:extLst>
                <a:ext uri="{FF2B5EF4-FFF2-40B4-BE49-F238E27FC236}">
                  <a16:creationId xmlns:a16="http://schemas.microsoft.com/office/drawing/2014/main" id="{9E0834BE-C7EF-4531-8C68-FC3625E718C2}"/>
                </a:ext>
              </a:extLst>
            </p:cNvPr>
            <p:cNvSpPr/>
            <p:nvPr/>
          </p:nvSpPr>
          <p:spPr>
            <a:xfrm>
              <a:off x="6225261" y="6068194"/>
              <a:ext cx="2286000" cy="421975"/>
            </a:xfrm>
            <a:custGeom>
              <a:avLst/>
              <a:gdLst>
                <a:gd name="connsiteX0" fmla="*/ 0 w 1959941"/>
                <a:gd name="connsiteY0" fmla="*/ 195994 h 5293492"/>
                <a:gd name="connsiteX1" fmla="*/ 195994 w 1959941"/>
                <a:gd name="connsiteY1" fmla="*/ 0 h 5293492"/>
                <a:gd name="connsiteX2" fmla="*/ 1763947 w 1959941"/>
                <a:gd name="connsiteY2" fmla="*/ 0 h 5293492"/>
                <a:gd name="connsiteX3" fmla="*/ 1959941 w 1959941"/>
                <a:gd name="connsiteY3" fmla="*/ 195994 h 5293492"/>
                <a:gd name="connsiteX4" fmla="*/ 1959941 w 1959941"/>
                <a:gd name="connsiteY4" fmla="*/ 5097498 h 5293492"/>
                <a:gd name="connsiteX5" fmla="*/ 1763947 w 1959941"/>
                <a:gd name="connsiteY5" fmla="*/ 5293492 h 5293492"/>
                <a:gd name="connsiteX6" fmla="*/ 195994 w 1959941"/>
                <a:gd name="connsiteY6" fmla="*/ 5293492 h 5293492"/>
                <a:gd name="connsiteX7" fmla="*/ 0 w 1959941"/>
                <a:gd name="connsiteY7" fmla="*/ 5097498 h 5293492"/>
                <a:gd name="connsiteX8" fmla="*/ 0 w 1959941"/>
                <a:gd name="connsiteY8" fmla="*/ 195994 h 52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9941" h="5293492">
                  <a:moveTo>
                    <a:pt x="0" y="195994"/>
                  </a:moveTo>
                  <a:cubicBezTo>
                    <a:pt x="0" y="87750"/>
                    <a:pt x="87750" y="0"/>
                    <a:pt x="195994" y="0"/>
                  </a:cubicBezTo>
                  <a:lnTo>
                    <a:pt x="1763947" y="0"/>
                  </a:lnTo>
                  <a:cubicBezTo>
                    <a:pt x="1872191" y="0"/>
                    <a:pt x="1959941" y="87750"/>
                    <a:pt x="1959941" y="195994"/>
                  </a:cubicBezTo>
                  <a:lnTo>
                    <a:pt x="1959941" y="5097498"/>
                  </a:lnTo>
                  <a:cubicBezTo>
                    <a:pt x="1959941" y="5205742"/>
                    <a:pt x="1872191" y="5293492"/>
                    <a:pt x="1763947" y="5293492"/>
                  </a:cubicBezTo>
                  <a:lnTo>
                    <a:pt x="195994" y="5293492"/>
                  </a:lnTo>
                  <a:cubicBezTo>
                    <a:pt x="87750" y="5293492"/>
                    <a:pt x="0" y="5205742"/>
                    <a:pt x="0" y="5097498"/>
                  </a:cubicBezTo>
                  <a:lnTo>
                    <a:pt x="0" y="19599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244600">
                <a:lnSpc>
                  <a:spcPct val="90000"/>
                </a:lnSpc>
                <a:spcBef>
                  <a:spcPct val="0"/>
                </a:spcBef>
                <a:spcAft>
                  <a:spcPct val="35000"/>
                </a:spcAft>
              </a:pPr>
              <a:r>
                <a:rPr lang="en-US" sz="1600" kern="1200" dirty="0"/>
                <a:t>Off-Road Mobile / </a:t>
              </a:r>
              <a:r>
                <a:rPr lang="es-MX" sz="1600" i="1" dirty="0"/>
                <a:t>Fuentes Móviles Fuera de Carreteras</a:t>
              </a:r>
              <a:endParaRPr lang="en-US" sz="2400" kern="1200" dirty="0"/>
            </a:p>
          </p:txBody>
        </p:sp>
      </p:grpSp>
      <p:sp>
        <p:nvSpPr>
          <p:cNvPr id="10" name="TextBox 9"/>
          <p:cNvSpPr txBox="1"/>
          <p:nvPr/>
        </p:nvSpPr>
        <p:spPr>
          <a:xfrm>
            <a:off x="104503" y="1176603"/>
            <a:ext cx="6470468" cy="5740033"/>
          </a:xfrm>
          <a:prstGeom prst="rect">
            <a:avLst/>
          </a:prstGeom>
          <a:noFill/>
        </p:spPr>
        <p:txBody>
          <a:bodyPr wrap="square" rtlCol="0">
            <a:spAutoFit/>
          </a:bodyPr>
          <a:lstStyle/>
          <a:p>
            <a:pPr marL="457200" lvl="0" indent="-231775">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An emission inventory estimates the amount of air pollutants discharged into the atmosphere by emission sources in a geographical area and within a specified time span (e.g., calendar year) / </a:t>
            </a:r>
            <a:r>
              <a:rPr lang="es-ES" dirty="0">
                <a:solidFill>
                  <a:schemeClr val="accent1">
                    <a:lumMod val="75000"/>
                  </a:schemeClr>
                </a:solidFill>
                <a:latin typeface="Arial" panose="020B0604020202020204" pitchFamily="34" charset="0"/>
                <a:cs typeface="Arial" panose="020B0604020202020204" pitchFamily="34" charset="0"/>
              </a:rPr>
              <a:t>Un inventario de emisiones estima la cantidad de contaminantes del aire descargados a la atmósfera por las fuentes de emisión en un área geográfica y dentro de un período de tiempo específico (por ejemplo, año calendario)</a:t>
            </a:r>
            <a:endParaRPr lang="en-US" dirty="0">
              <a:solidFill>
                <a:schemeClr val="accent1">
                  <a:lumMod val="75000"/>
                </a:schemeClr>
              </a:solidFill>
              <a:latin typeface="Arial" panose="020B0604020202020204" pitchFamily="34" charset="0"/>
              <a:cs typeface="Arial" panose="020B0604020202020204" pitchFamily="34" charset="0"/>
            </a:endParaRPr>
          </a:p>
          <a:p>
            <a:pPr marL="225425" lvl="0">
              <a:spcAft>
                <a:spcPts val="600"/>
              </a:spcAft>
            </a:pPr>
            <a:endParaRPr lang="en-US" dirty="0">
              <a:latin typeface="Arial" panose="020B0604020202020204" pitchFamily="34" charset="0"/>
              <a:cs typeface="Arial" panose="020B0604020202020204" pitchFamily="34" charset="0"/>
            </a:endParaRPr>
          </a:p>
          <a:p>
            <a:pPr marL="457200" lvl="0" indent="-231775">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Are developed with the best data available and are updated over time to reflect sound science and robust new data/ </a:t>
            </a:r>
            <a:r>
              <a:rPr lang="es-MX" dirty="0">
                <a:solidFill>
                  <a:schemeClr val="accent1">
                    <a:lumMod val="75000"/>
                  </a:schemeClr>
                </a:solidFill>
                <a:latin typeface="Arial" panose="020B0604020202020204" pitchFamily="34" charset="0"/>
                <a:cs typeface="Arial" panose="020B0604020202020204" pitchFamily="34" charset="0"/>
              </a:rPr>
              <a:t>Los </a:t>
            </a:r>
            <a:r>
              <a:rPr lang="es-ES" dirty="0">
                <a:solidFill>
                  <a:schemeClr val="accent1">
                    <a:lumMod val="75000"/>
                  </a:schemeClr>
                </a:solidFill>
                <a:latin typeface="Arial" panose="020B0604020202020204" pitchFamily="34" charset="0"/>
                <a:cs typeface="Arial" panose="020B0604020202020204" pitchFamily="34" charset="0"/>
              </a:rPr>
              <a:t>inventarios de emisiones se desarrollan con los mejores datos disponibles y se actualizan con el tiempo para reflejar ciencia sólida y nuevos datos sólidos.</a:t>
            </a:r>
            <a:endParaRPr lang="en-US" dirty="0">
              <a:solidFill>
                <a:schemeClr val="accent1">
                  <a:lumMod val="75000"/>
                </a:schemeClr>
              </a:solidFill>
              <a:latin typeface="Arial" panose="020B0604020202020204" pitchFamily="34" charset="0"/>
              <a:cs typeface="Arial" panose="020B0604020202020204" pitchFamily="34" charset="0"/>
            </a:endParaRPr>
          </a:p>
          <a:p>
            <a:pPr marL="225425" lvl="0">
              <a:spcAft>
                <a:spcPts val="600"/>
              </a:spcAft>
            </a:pPr>
            <a:endParaRPr lang="en-US" dirty="0">
              <a:latin typeface="Arial" panose="020B0604020202020204" pitchFamily="34" charset="0"/>
              <a:cs typeface="Arial" panose="020B0604020202020204" pitchFamily="34" charset="0"/>
            </a:endParaRPr>
          </a:p>
          <a:p>
            <a:pPr marL="457200" indent="-231775">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Emission sources are broadly classified into four major categories / </a:t>
            </a:r>
            <a:r>
              <a:rPr lang="es-MX" dirty="0">
                <a:solidFill>
                  <a:schemeClr val="accent1">
                    <a:lumMod val="75000"/>
                  </a:schemeClr>
                </a:solidFill>
                <a:latin typeface="Arial" panose="020B0604020202020204" pitchFamily="34" charset="0"/>
                <a:cs typeface="Arial" panose="020B0604020202020204" pitchFamily="34" charset="0"/>
              </a:rPr>
              <a:t>Las fuentes de emisiones se clasifican ampliamente en cuatro categorías principales</a:t>
            </a:r>
            <a:endParaRPr lang="en-US"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974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1025453"/>
          </a:xfrm>
          <a:solidFill>
            <a:srgbClr val="002060"/>
          </a:solidFill>
        </p:spPr>
        <p:txBody>
          <a:bodyPr>
            <a:normAutofit fontScale="90000"/>
          </a:bodyPr>
          <a:lstStyle/>
          <a:p>
            <a:pPr algn="ctr"/>
            <a:r>
              <a:rPr lang="en-US" sz="3600" b="1" dirty="0">
                <a:solidFill>
                  <a:schemeClr val="bg1"/>
                </a:solidFill>
                <a:latin typeface="Arial" panose="020B0604020202020204" pitchFamily="34" charset="0"/>
                <a:cs typeface="Arial" panose="020B0604020202020204" pitchFamily="34" charset="0"/>
              </a:rPr>
              <a:t>Air District &amp; CARB Staff Collaboration / </a:t>
            </a:r>
            <a:r>
              <a:rPr lang="es-ES" sz="3600" b="1" i="1" dirty="0">
                <a:solidFill>
                  <a:schemeClr val="accent5">
                    <a:lumMod val="60000"/>
                    <a:lumOff val="40000"/>
                  </a:schemeClr>
                </a:solidFill>
                <a:latin typeface="Arial" panose="020B0604020202020204" pitchFamily="34" charset="0"/>
                <a:cs typeface="Arial" panose="020B0604020202020204" pitchFamily="34" charset="0"/>
              </a:rPr>
              <a:t>Colaboración del personal del Distrito de Aire y CARB</a:t>
            </a:r>
            <a:endParaRPr lang="en-US" sz="3600" b="1" i="1" dirty="0">
              <a:solidFill>
                <a:schemeClr val="accent5">
                  <a:lumMod val="60000"/>
                  <a:lumOff val="40000"/>
                </a:schemeClr>
              </a:solidFill>
              <a:latin typeface="Arial" panose="020B0604020202020204" pitchFamily="34" charset="0"/>
              <a:cs typeface="Arial" panose="020B0604020202020204" pitchFamily="34"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293029800"/>
              </p:ext>
            </p:extLst>
          </p:nvPr>
        </p:nvGraphicFramePr>
        <p:xfrm>
          <a:off x="17319" y="1115035"/>
          <a:ext cx="5086021" cy="5265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66538590-43DD-CA48-9798-BE2F1CA1F7DF}"/>
              </a:ext>
            </a:extLst>
          </p:cNvPr>
          <p:cNvGrpSpPr/>
          <p:nvPr/>
        </p:nvGrpSpPr>
        <p:grpSpPr>
          <a:xfrm>
            <a:off x="5165125" y="1432211"/>
            <a:ext cx="1379290" cy="4620419"/>
            <a:chOff x="5743996" y="1718419"/>
            <a:chExt cx="2278932" cy="4697855"/>
          </a:xfrm>
        </p:grpSpPr>
        <p:sp>
          <p:nvSpPr>
            <p:cNvPr id="8" name="Rounded Rectangle 7">
              <a:extLst>
                <a:ext uri="{FF2B5EF4-FFF2-40B4-BE49-F238E27FC236}">
                  <a16:creationId xmlns:a16="http://schemas.microsoft.com/office/drawing/2014/main" id="{B19F2770-1511-EE48-95E3-C2B25A0746BD}"/>
                </a:ext>
              </a:extLst>
            </p:cNvPr>
            <p:cNvSpPr/>
            <p:nvPr/>
          </p:nvSpPr>
          <p:spPr>
            <a:xfrm>
              <a:off x="5743999" y="1718419"/>
              <a:ext cx="2185673" cy="748614"/>
            </a:xfrm>
            <a:prstGeom prst="roundRect">
              <a:avLst>
                <a:gd name="adj" fmla="val 10000"/>
              </a:avLst>
            </a:prstGeom>
            <a:solidFill>
              <a:schemeClr val="accent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r>
                <a:rPr lang="en-US" sz="1400" dirty="0"/>
                <a:t>District / </a:t>
              </a:r>
              <a:r>
                <a:rPr lang="en-US" sz="1400" i="1" dirty="0"/>
                <a:t>Distrito</a:t>
              </a:r>
              <a:r>
                <a:rPr lang="en-US" sz="1400" dirty="0"/>
                <a:t> </a:t>
              </a:r>
            </a:p>
          </p:txBody>
        </p:sp>
        <p:sp>
          <p:nvSpPr>
            <p:cNvPr id="11" name="Rounded Rectangle 10">
              <a:extLst>
                <a:ext uri="{FF2B5EF4-FFF2-40B4-BE49-F238E27FC236}">
                  <a16:creationId xmlns:a16="http://schemas.microsoft.com/office/drawing/2014/main" id="{290F67DA-1CCF-E841-8A38-226B4CDB5FD7}"/>
                </a:ext>
              </a:extLst>
            </p:cNvPr>
            <p:cNvSpPr/>
            <p:nvPr/>
          </p:nvSpPr>
          <p:spPr>
            <a:xfrm>
              <a:off x="5743996" y="2966943"/>
              <a:ext cx="2278932" cy="742875"/>
            </a:xfrm>
            <a:prstGeom prst="roundRect">
              <a:avLst>
                <a:gd name="adj" fmla="val 10000"/>
              </a:avLst>
            </a:prstGeom>
            <a:solidFill>
              <a:schemeClr val="accent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r>
                <a:rPr lang="en-US" sz="1400" dirty="0"/>
                <a:t>CARB/District</a:t>
              </a:r>
            </a:p>
            <a:p>
              <a:pPr algn="ctr"/>
              <a:r>
                <a:rPr lang="en-US" sz="1400" i="1" dirty="0"/>
                <a:t>CARB/Distrito</a:t>
              </a:r>
            </a:p>
          </p:txBody>
        </p:sp>
        <p:sp>
          <p:nvSpPr>
            <p:cNvPr id="12" name="Rounded Rectangle 11">
              <a:extLst>
                <a:ext uri="{FF2B5EF4-FFF2-40B4-BE49-F238E27FC236}">
                  <a16:creationId xmlns:a16="http://schemas.microsoft.com/office/drawing/2014/main" id="{91872B93-D7EF-6D49-B080-9B8CEB6436CD}"/>
                </a:ext>
              </a:extLst>
            </p:cNvPr>
            <p:cNvSpPr/>
            <p:nvPr/>
          </p:nvSpPr>
          <p:spPr>
            <a:xfrm>
              <a:off x="5743998" y="4241610"/>
              <a:ext cx="2185673" cy="748614"/>
            </a:xfrm>
            <a:prstGeom prst="roundRect">
              <a:avLst>
                <a:gd name="adj" fmla="val 10000"/>
              </a:avLst>
            </a:prstGeom>
            <a:solidFill>
              <a:schemeClr val="accent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r>
                <a:rPr lang="en-US" sz="1400"/>
                <a:t>CARB</a:t>
              </a:r>
            </a:p>
          </p:txBody>
        </p:sp>
        <p:sp>
          <p:nvSpPr>
            <p:cNvPr id="13" name="Rounded Rectangle 12">
              <a:extLst>
                <a:ext uri="{FF2B5EF4-FFF2-40B4-BE49-F238E27FC236}">
                  <a16:creationId xmlns:a16="http://schemas.microsoft.com/office/drawing/2014/main" id="{B685067E-7350-AC41-8BE5-2C2D3B7EEF46}"/>
                </a:ext>
              </a:extLst>
            </p:cNvPr>
            <p:cNvSpPr/>
            <p:nvPr/>
          </p:nvSpPr>
          <p:spPr>
            <a:xfrm>
              <a:off x="5743996" y="5667660"/>
              <a:ext cx="2185673" cy="748614"/>
            </a:xfrm>
            <a:prstGeom prst="roundRect">
              <a:avLst>
                <a:gd name="adj" fmla="val 10000"/>
              </a:avLst>
            </a:prstGeom>
            <a:solidFill>
              <a:schemeClr val="accent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r>
                <a:rPr lang="en-US" sz="1400" dirty="0"/>
                <a:t>CARB </a:t>
              </a:r>
            </a:p>
          </p:txBody>
        </p:sp>
      </p:grpSp>
      <p:sp>
        <p:nvSpPr>
          <p:cNvPr id="10" name="Slide Number Placeholder 3">
            <a:extLst>
              <a:ext uri="{FF2B5EF4-FFF2-40B4-BE49-F238E27FC236}">
                <a16:creationId xmlns:a16="http://schemas.microsoft.com/office/drawing/2014/main" id="{BAAB4257-E2BB-DE4B-8787-44265A364066}"/>
              </a:ext>
            </a:extLst>
          </p:cNvPr>
          <p:cNvSpPr>
            <a:spLocks noGrp="1"/>
          </p:cNvSpPr>
          <p:nvPr>
            <p:ph type="sldNum" sz="quarter" idx="12"/>
          </p:nvPr>
        </p:nvSpPr>
        <p:spPr>
          <a:xfrm>
            <a:off x="11695289" y="6440824"/>
            <a:ext cx="421885" cy="365125"/>
          </a:xfrm>
        </p:spPr>
        <p:txBody>
          <a:bodyPr/>
          <a:lstStyle/>
          <a:p>
            <a:fld id="{50C65C3F-0702-44FD-8D15-6308FBF4D609}" type="slidenum">
              <a:rPr lang="en-US" dirty="0" smtClean="0">
                <a:latin typeface="Calibri"/>
                <a:cs typeface="Arial"/>
              </a:rPr>
              <a:t>15</a:t>
            </a:fld>
            <a:endParaRPr lang="en-US">
              <a:latin typeface="Calibri"/>
              <a:cs typeface="Arial"/>
            </a:endParaRPr>
          </a:p>
        </p:txBody>
      </p:sp>
      <p:graphicFrame>
        <p:nvGraphicFramePr>
          <p:cNvPr id="14" name="Content Placeholder 8">
            <a:extLst>
              <a:ext uri="{FF2B5EF4-FFF2-40B4-BE49-F238E27FC236}">
                <a16:creationId xmlns:a16="http://schemas.microsoft.com/office/drawing/2014/main" id="{62CD4BCC-18BC-3348-A8FE-6958D7A1B9CB}"/>
              </a:ext>
            </a:extLst>
          </p:cNvPr>
          <p:cNvGraphicFramePr>
            <a:graphicFrameLocks/>
          </p:cNvGraphicFramePr>
          <p:nvPr>
            <p:extLst>
              <p:ext uri="{D42A27DB-BD31-4B8C-83A1-F6EECF244321}">
                <p14:modId xmlns:p14="http://schemas.microsoft.com/office/powerpoint/2010/main" val="2172791300"/>
              </p:ext>
            </p:extLst>
          </p:nvPr>
        </p:nvGraphicFramePr>
        <p:xfrm>
          <a:off x="6557704" y="1085174"/>
          <a:ext cx="5634296" cy="52650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Up-Down Arrow 14">
            <a:extLst>
              <a:ext uri="{FF2B5EF4-FFF2-40B4-BE49-F238E27FC236}">
                <a16:creationId xmlns:a16="http://schemas.microsoft.com/office/drawing/2014/main" id="{B0647CEB-3271-1440-9D23-208A92D5D37C}"/>
              </a:ext>
            </a:extLst>
          </p:cNvPr>
          <p:cNvSpPr/>
          <p:nvPr/>
        </p:nvSpPr>
        <p:spPr>
          <a:xfrm rot="5400000">
            <a:off x="5836251" y="1183309"/>
            <a:ext cx="519497" cy="10972800"/>
          </a:xfrm>
          <a:prstGeom prst="upDownArrow">
            <a:avLst/>
          </a:prstGeom>
          <a:solidFill>
            <a:schemeClr val="accent4">
              <a:lumMod val="20000"/>
              <a:lumOff val="8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tx1"/>
                </a:solidFill>
              </a:rPr>
              <a:t>April - September 2022 / </a:t>
            </a:r>
            <a:r>
              <a:rPr lang="en-US" b="1" dirty="0" err="1">
                <a:solidFill>
                  <a:srgbClr val="0070C0"/>
                </a:solidFill>
              </a:rPr>
              <a:t>abril</a:t>
            </a:r>
            <a:r>
              <a:rPr lang="en-US" b="1" dirty="0">
                <a:solidFill>
                  <a:srgbClr val="0070C0"/>
                </a:solidFill>
              </a:rPr>
              <a:t> - </a:t>
            </a:r>
            <a:r>
              <a:rPr lang="en-US" b="1" dirty="0" err="1">
                <a:solidFill>
                  <a:srgbClr val="0070C0"/>
                </a:solidFill>
              </a:rPr>
              <a:t>septiembre</a:t>
            </a:r>
            <a:r>
              <a:rPr lang="en-US" b="1" dirty="0">
                <a:solidFill>
                  <a:srgbClr val="0070C0"/>
                </a:solidFill>
              </a:rPr>
              <a:t> de 2022</a:t>
            </a:r>
          </a:p>
        </p:txBody>
      </p:sp>
    </p:spTree>
    <p:extLst>
      <p:ext uri="{BB962C8B-B14F-4D97-AF65-F5344CB8AC3E}">
        <p14:creationId xmlns:p14="http://schemas.microsoft.com/office/powerpoint/2010/main" val="13491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6"/>
          <p:cNvSpPr>
            <a:spLocks noGrp="1"/>
          </p:cNvSpPr>
          <p:nvPr>
            <p:ph type="title"/>
          </p:nvPr>
        </p:nvSpPr>
        <p:spPr>
          <a:xfrm>
            <a:off x="0" y="-1"/>
            <a:ext cx="12192000" cy="1026182"/>
          </a:xfrm>
          <a:solidFill>
            <a:srgbClr val="002060"/>
          </a:solidFill>
        </p:spPr>
        <p:txBody>
          <a:bodyPr>
            <a:noAutofit/>
          </a:bodyPr>
          <a:lstStyle/>
          <a:p>
            <a:pPr algn="ctr">
              <a:lnSpc>
                <a:spcPct val="100000"/>
              </a:lnSpc>
            </a:pPr>
            <a:r>
              <a:rPr lang="en-US" sz="2200" b="1" dirty="0">
                <a:solidFill>
                  <a:schemeClr val="bg1"/>
                </a:solidFill>
                <a:latin typeface="Arial" panose="020B0604020202020204" pitchFamily="34" charset="0"/>
                <a:cs typeface="Arial" panose="020B0604020202020204" pitchFamily="34" charset="0"/>
              </a:rPr>
              <a:t>Preliminary 2020 Emission Inventory for International Border Community /</a:t>
            </a:r>
            <a:br>
              <a:rPr lang="en-US" sz="2200" b="1" dirty="0">
                <a:solidFill>
                  <a:schemeClr val="bg1"/>
                </a:solidFill>
                <a:latin typeface="Arial" panose="020B0604020202020204" pitchFamily="34" charset="0"/>
                <a:cs typeface="Arial" panose="020B0604020202020204" pitchFamily="34" charset="0"/>
              </a:rPr>
            </a:br>
            <a:r>
              <a:rPr lang="es-MX" sz="2200" dirty="0">
                <a:solidFill>
                  <a:schemeClr val="accent5">
                    <a:lumMod val="60000"/>
                    <a:lumOff val="40000"/>
                  </a:schemeClr>
                </a:solidFill>
                <a:latin typeface="Arial" panose="020B0604020202020204" pitchFamily="34" charset="0"/>
                <a:cs typeface="Arial" panose="020B0604020202020204" pitchFamily="34" charset="0"/>
              </a:rPr>
              <a:t>Inventario de Emisiones 2020 Preliminar para la Comunidad Fronteriza Internacional</a:t>
            </a:r>
            <a:endParaRPr lang="en-US" sz="2200"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29" name="Slide Number Placeholder 3">
            <a:extLst>
              <a:ext uri="{FF2B5EF4-FFF2-40B4-BE49-F238E27FC236}">
                <a16:creationId xmlns:a16="http://schemas.microsoft.com/office/drawing/2014/main" id="{632D75AE-FFB5-4343-83C0-646D51B26288}"/>
              </a:ext>
            </a:extLst>
          </p:cNvPr>
          <p:cNvSpPr>
            <a:spLocks noGrp="1"/>
          </p:cNvSpPr>
          <p:nvPr>
            <p:ph type="sldNum" sz="quarter" idx="12"/>
          </p:nvPr>
        </p:nvSpPr>
        <p:spPr>
          <a:xfrm>
            <a:off x="11709647" y="6440824"/>
            <a:ext cx="407527" cy="365125"/>
          </a:xfrm>
        </p:spPr>
        <p:txBody>
          <a:bodyPr/>
          <a:lstStyle/>
          <a:p>
            <a:fld id="{50C65C3F-0702-44FD-8D15-6308FBF4D609}" type="slidenum">
              <a:rPr lang="en-US" dirty="0" smtClean="0">
                <a:latin typeface="Calibri"/>
                <a:cs typeface="Arial"/>
              </a:rPr>
              <a:t>16</a:t>
            </a:fld>
            <a:endParaRPr lang="en-US">
              <a:latin typeface="Calibri"/>
              <a:cs typeface="Arial"/>
            </a:endParaRPr>
          </a:p>
        </p:txBody>
      </p:sp>
      <p:graphicFrame>
        <p:nvGraphicFramePr>
          <p:cNvPr id="3" name="Table 2">
            <a:extLst>
              <a:ext uri="{FF2B5EF4-FFF2-40B4-BE49-F238E27FC236}">
                <a16:creationId xmlns:a16="http://schemas.microsoft.com/office/drawing/2014/main" id="{9FFF4FFA-846F-4AF1-9853-E0965B3905D3}"/>
              </a:ext>
            </a:extLst>
          </p:cNvPr>
          <p:cNvGraphicFramePr>
            <a:graphicFrameLocks noGrp="1"/>
          </p:cNvGraphicFramePr>
          <p:nvPr>
            <p:extLst>
              <p:ext uri="{D42A27DB-BD31-4B8C-83A1-F6EECF244321}">
                <p14:modId xmlns:p14="http://schemas.microsoft.com/office/powerpoint/2010/main" val="1222965584"/>
              </p:ext>
            </p:extLst>
          </p:nvPr>
        </p:nvGraphicFramePr>
        <p:xfrm>
          <a:off x="531223" y="1072516"/>
          <a:ext cx="10964091" cy="4095971"/>
        </p:xfrm>
        <a:graphic>
          <a:graphicData uri="http://schemas.openxmlformats.org/drawingml/2006/table">
            <a:tbl>
              <a:tblPr firstRow="1" lastRow="1" bandRow="1">
                <a:tableStyleId>{7DF18680-E054-41AD-8BC1-D1AEF772440D}</a:tableStyleId>
              </a:tblPr>
              <a:tblGrid>
                <a:gridCol w="2851169">
                  <a:extLst>
                    <a:ext uri="{9D8B030D-6E8A-4147-A177-3AD203B41FA5}">
                      <a16:colId xmlns:a16="http://schemas.microsoft.com/office/drawing/2014/main" val="2359280821"/>
                    </a:ext>
                  </a:extLst>
                </a:gridCol>
                <a:gridCol w="1067688">
                  <a:extLst>
                    <a:ext uri="{9D8B030D-6E8A-4147-A177-3AD203B41FA5}">
                      <a16:colId xmlns:a16="http://schemas.microsoft.com/office/drawing/2014/main" val="356348457"/>
                    </a:ext>
                  </a:extLst>
                </a:gridCol>
                <a:gridCol w="1001486">
                  <a:extLst>
                    <a:ext uri="{9D8B030D-6E8A-4147-A177-3AD203B41FA5}">
                      <a16:colId xmlns:a16="http://schemas.microsoft.com/office/drawing/2014/main" val="288174054"/>
                    </a:ext>
                  </a:extLst>
                </a:gridCol>
                <a:gridCol w="1236617">
                  <a:extLst>
                    <a:ext uri="{9D8B030D-6E8A-4147-A177-3AD203B41FA5}">
                      <a16:colId xmlns:a16="http://schemas.microsoft.com/office/drawing/2014/main" val="3505457197"/>
                    </a:ext>
                  </a:extLst>
                </a:gridCol>
                <a:gridCol w="957943">
                  <a:extLst>
                    <a:ext uri="{9D8B030D-6E8A-4147-A177-3AD203B41FA5}">
                      <a16:colId xmlns:a16="http://schemas.microsoft.com/office/drawing/2014/main" val="2720410040"/>
                    </a:ext>
                  </a:extLst>
                </a:gridCol>
                <a:gridCol w="1039558">
                  <a:extLst>
                    <a:ext uri="{9D8B030D-6E8A-4147-A177-3AD203B41FA5}">
                      <a16:colId xmlns:a16="http://schemas.microsoft.com/office/drawing/2014/main" val="2424132739"/>
                    </a:ext>
                  </a:extLst>
                </a:gridCol>
                <a:gridCol w="933641">
                  <a:extLst>
                    <a:ext uri="{9D8B030D-6E8A-4147-A177-3AD203B41FA5}">
                      <a16:colId xmlns:a16="http://schemas.microsoft.com/office/drawing/2014/main" val="1152842344"/>
                    </a:ext>
                  </a:extLst>
                </a:gridCol>
                <a:gridCol w="933641">
                  <a:extLst>
                    <a:ext uri="{9D8B030D-6E8A-4147-A177-3AD203B41FA5}">
                      <a16:colId xmlns:a16="http://schemas.microsoft.com/office/drawing/2014/main" val="943156474"/>
                    </a:ext>
                  </a:extLst>
                </a:gridCol>
                <a:gridCol w="942348">
                  <a:extLst>
                    <a:ext uri="{9D8B030D-6E8A-4147-A177-3AD203B41FA5}">
                      <a16:colId xmlns:a16="http://schemas.microsoft.com/office/drawing/2014/main" val="458160779"/>
                    </a:ext>
                  </a:extLst>
                </a:gridCol>
              </a:tblGrid>
              <a:tr h="657850">
                <a:tc>
                  <a:txBody>
                    <a:bodyPr/>
                    <a:lstStyle/>
                    <a:p>
                      <a:pPr algn="ctr" fontAlgn="ctr"/>
                      <a:r>
                        <a:rPr lang="en-US" sz="1800" b="1" u="none" strike="noStrike">
                          <a:solidFill>
                            <a:schemeClr val="bg1"/>
                          </a:solidFill>
                          <a:effectLst/>
                          <a:latin typeface="Arial" panose="020B0604020202020204" pitchFamily="34" charset="0"/>
                          <a:cs typeface="Arial" panose="020B0604020202020204" pitchFamily="34" charset="0"/>
                        </a:rPr>
                        <a:t>Source Category</a:t>
                      </a:r>
                    </a:p>
                    <a:p>
                      <a:pPr algn="ctr" fontAlgn="ctr"/>
                      <a:r>
                        <a:rPr lang="es-MX" sz="1800" b="0" i="1" u="none" strike="noStrike" noProof="0">
                          <a:solidFill>
                            <a:schemeClr val="bg1"/>
                          </a:solidFill>
                          <a:effectLst/>
                          <a:latin typeface="Arial" panose="020B0604020202020204" pitchFamily="34" charset="0"/>
                          <a:cs typeface="Arial" panose="020B0604020202020204" pitchFamily="34" charset="0"/>
                        </a:rPr>
                        <a:t>Categoría de Fuente</a:t>
                      </a:r>
                    </a:p>
                  </a:txBody>
                  <a:tcPr marL="9525" marR="9525" marT="9525" marB="0" anchor="ctr">
                    <a:solidFill>
                      <a:srgbClr val="2F5597"/>
                    </a:solidFill>
                  </a:tcPr>
                </a:tc>
                <a:tc gridSpan="2">
                  <a:txBody>
                    <a:bodyPr/>
                    <a:lstStyle/>
                    <a:p>
                      <a:pPr algn="ctr" fontAlgn="ctr"/>
                      <a:r>
                        <a:rPr lang="en-US" sz="1800" b="1" u="none" strike="noStrike">
                          <a:solidFill>
                            <a:schemeClr val="bg1"/>
                          </a:solidFill>
                          <a:effectLst/>
                          <a:latin typeface="Arial" panose="020B0604020202020204" pitchFamily="34" charset="0"/>
                          <a:cs typeface="Arial" panose="020B0604020202020204" pitchFamily="34" charset="0"/>
                        </a:rPr>
                        <a:t>NOx</a:t>
                      </a:r>
                      <a:endParaRPr lang="en-US" sz="1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2F5597"/>
                    </a:solidFill>
                  </a:tcPr>
                </a:tc>
                <a:tc hMerge="1">
                  <a:txBody>
                    <a:bodyPr/>
                    <a:lstStyle/>
                    <a:p>
                      <a:endParaRPr lang="en-US"/>
                    </a:p>
                  </a:txBody>
                  <a:tcPr/>
                </a:tc>
                <a:tc gridSpan="2">
                  <a:txBody>
                    <a:bodyPr/>
                    <a:lstStyle/>
                    <a:p>
                      <a:pPr algn="ctr" fontAlgn="ctr"/>
                      <a:r>
                        <a:rPr lang="en-US" sz="1800" b="1" u="none" strike="noStrike">
                          <a:solidFill>
                            <a:schemeClr val="bg1"/>
                          </a:solidFill>
                          <a:effectLst/>
                          <a:latin typeface="Arial" panose="020B0604020202020204" pitchFamily="34" charset="0"/>
                          <a:cs typeface="Arial" panose="020B0604020202020204" pitchFamily="34" charset="0"/>
                        </a:rPr>
                        <a:t>ROG</a:t>
                      </a:r>
                      <a:endParaRPr lang="en-US" sz="1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2F5597"/>
                    </a:solidFill>
                  </a:tcPr>
                </a:tc>
                <a:tc hMerge="1">
                  <a:txBody>
                    <a:bodyPr/>
                    <a:lstStyle/>
                    <a:p>
                      <a:endParaRPr lang="en-US"/>
                    </a:p>
                  </a:txBody>
                  <a:tcPr/>
                </a:tc>
                <a:tc gridSpan="2">
                  <a:txBody>
                    <a:bodyPr/>
                    <a:lstStyle/>
                    <a:p>
                      <a:pPr algn="ctr" fontAlgn="ctr"/>
                      <a:r>
                        <a:rPr lang="en-US" sz="1800" b="1" u="none" strike="noStrike">
                          <a:solidFill>
                            <a:schemeClr val="bg1"/>
                          </a:solidFill>
                          <a:effectLst/>
                          <a:latin typeface="Arial" panose="020B0604020202020204" pitchFamily="34" charset="0"/>
                          <a:cs typeface="Arial" panose="020B0604020202020204" pitchFamily="34" charset="0"/>
                        </a:rPr>
                        <a:t>PM</a:t>
                      </a:r>
                      <a:r>
                        <a:rPr lang="en-US" sz="1800" b="1" u="none" strike="noStrike" baseline="-25000">
                          <a:solidFill>
                            <a:schemeClr val="bg1"/>
                          </a:solidFill>
                          <a:effectLst/>
                          <a:latin typeface="Arial" panose="020B0604020202020204" pitchFamily="34" charset="0"/>
                          <a:cs typeface="Arial" panose="020B0604020202020204" pitchFamily="34" charset="0"/>
                        </a:rPr>
                        <a:t>2.5</a:t>
                      </a:r>
                      <a:endParaRPr lang="en-US" sz="1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2F5597"/>
                    </a:solidFill>
                  </a:tcPr>
                </a:tc>
                <a:tc hMerge="1">
                  <a:txBody>
                    <a:bodyPr/>
                    <a:lstStyle/>
                    <a:p>
                      <a:endParaRPr lang="en-US"/>
                    </a:p>
                  </a:txBody>
                  <a:tcPr/>
                </a:tc>
                <a:tc gridSpan="2">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DPM</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2F5597"/>
                    </a:solidFill>
                  </a:tcPr>
                </a:tc>
                <a:tc hMerge="1">
                  <a:txBody>
                    <a:bodyPr/>
                    <a:lstStyle/>
                    <a:p>
                      <a:endParaRPr lang="en-US"/>
                    </a:p>
                  </a:txBody>
                  <a:tcPr/>
                </a:tc>
                <a:extLst>
                  <a:ext uri="{0D108BD9-81ED-4DB2-BD59-A6C34878D82A}">
                    <a16:rowId xmlns:a16="http://schemas.microsoft.com/office/drawing/2014/main" val="3375407969"/>
                  </a:ext>
                </a:extLst>
              </a:tr>
              <a:tr h="657850">
                <a:tc>
                  <a:txBody>
                    <a:bodyPr/>
                    <a:lstStyle/>
                    <a:p>
                      <a:pPr algn="ctr" fontAlgn="ctr"/>
                      <a:r>
                        <a:rPr lang="en-US" sz="1800" b="1" u="none" strike="noStrike">
                          <a:solidFill>
                            <a:srgbClr val="000000"/>
                          </a:solidFill>
                          <a:effectLst/>
                          <a:latin typeface="Arial" panose="020B0604020202020204" pitchFamily="34" charset="0"/>
                          <a:cs typeface="Arial" panose="020B0604020202020204" pitchFamily="34" charset="0"/>
                        </a:rPr>
                        <a:t>Stationary</a:t>
                      </a:r>
                    </a:p>
                    <a:p>
                      <a:pPr algn="ctr" fontAlgn="ctr"/>
                      <a:r>
                        <a:rPr lang="es-MX" sz="1800" b="0" i="1" u="none" strike="noStrike" noProof="0">
                          <a:solidFill>
                            <a:srgbClr val="000000"/>
                          </a:solidFill>
                          <a:effectLst/>
                          <a:latin typeface="Arial" panose="020B0604020202020204" pitchFamily="34" charset="0"/>
                          <a:cs typeface="Arial" panose="020B0604020202020204" pitchFamily="34" charset="0"/>
                        </a:rPr>
                        <a:t>Estacionaria</a:t>
                      </a:r>
                    </a:p>
                  </a:txBody>
                  <a:tcPr marL="9525" marR="85725" marT="9525" marB="0" anchor="ctr"/>
                </a:tc>
                <a:tc>
                  <a:txBody>
                    <a:bodyPr/>
                    <a:lstStyle/>
                    <a:p>
                      <a:pPr algn="ctr" rtl="0" fontAlgn="ctr"/>
                      <a:r>
                        <a:rPr lang="en-US" sz="1800" b="0" i="0" u="none" strike="noStrike">
                          <a:solidFill>
                            <a:srgbClr val="000000"/>
                          </a:solidFill>
                          <a:effectLst/>
                          <a:latin typeface="Arial" panose="020B0604020202020204" pitchFamily="34" charset="0"/>
                        </a:rPr>
                        <a:t>37</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7%</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237</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29%</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19</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13%</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0.3</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5%</a:t>
                      </a:r>
                    </a:p>
                  </a:txBody>
                  <a:tcPr marL="9525" marR="9525" marT="9525" marB="0" anchor="ctr"/>
                </a:tc>
                <a:extLst>
                  <a:ext uri="{0D108BD9-81ED-4DB2-BD59-A6C34878D82A}">
                    <a16:rowId xmlns:a16="http://schemas.microsoft.com/office/drawing/2014/main" val="1671470688"/>
                  </a:ext>
                </a:extLst>
              </a:tr>
              <a:tr h="657850">
                <a:tc>
                  <a:txBody>
                    <a:bodyPr/>
                    <a:lstStyle/>
                    <a:p>
                      <a:pPr algn="ctr" fontAlgn="ctr"/>
                      <a:r>
                        <a:rPr lang="en-US" sz="1800" b="1" u="none" strike="noStrike">
                          <a:solidFill>
                            <a:srgbClr val="000000"/>
                          </a:solidFill>
                          <a:effectLst/>
                          <a:latin typeface="Arial" panose="020B0604020202020204" pitchFamily="34" charset="0"/>
                          <a:cs typeface="Arial" panose="020B0604020202020204" pitchFamily="34" charset="0"/>
                        </a:rPr>
                        <a:t>Areawide</a:t>
                      </a:r>
                    </a:p>
                    <a:p>
                      <a:pPr algn="ctr" fontAlgn="ctr"/>
                      <a:r>
                        <a:rPr lang="es-MX" sz="1800" b="0" i="0" u="none" strike="noStrike" noProof="0">
                          <a:solidFill>
                            <a:srgbClr val="000000"/>
                          </a:solidFill>
                          <a:effectLst/>
                          <a:latin typeface="Arial" panose="020B0604020202020204" pitchFamily="34" charset="0"/>
                          <a:cs typeface="Arial" panose="020B0604020202020204" pitchFamily="34" charset="0"/>
                        </a:rPr>
                        <a:t>De área</a:t>
                      </a:r>
                    </a:p>
                  </a:txBody>
                  <a:tcPr marL="9525" marR="85725" marT="9525" marB="0" anchor="ctr"/>
                </a:tc>
                <a:tc>
                  <a:txBody>
                    <a:bodyPr/>
                    <a:lstStyle/>
                    <a:p>
                      <a:pPr algn="ctr" rtl="0" fontAlgn="ctr"/>
                      <a:r>
                        <a:rPr lang="en-US" sz="1800" b="0" i="0" u="none" strike="noStrike">
                          <a:solidFill>
                            <a:srgbClr val="000000"/>
                          </a:solidFill>
                          <a:effectLst/>
                          <a:latin typeface="Arial" panose="020B0604020202020204" pitchFamily="34" charset="0"/>
                        </a:rPr>
                        <a:t>14</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2%</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289</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35%</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112</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76%</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0</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val="4079014033"/>
                  </a:ext>
                </a:extLst>
              </a:tr>
              <a:tr h="657850">
                <a:tc>
                  <a:txBody>
                    <a:bodyPr/>
                    <a:lstStyle/>
                    <a:p>
                      <a:pPr algn="ctr" fontAlgn="ctr"/>
                      <a:r>
                        <a:rPr lang="en-US" sz="1800" b="1" u="none" strike="noStrike">
                          <a:solidFill>
                            <a:srgbClr val="000000"/>
                          </a:solidFill>
                          <a:effectLst/>
                          <a:latin typeface="Arial" panose="020B0604020202020204" pitchFamily="34" charset="0"/>
                          <a:cs typeface="Arial" panose="020B0604020202020204" pitchFamily="34" charset="0"/>
                        </a:rPr>
                        <a:t>Off-Road Mobile</a:t>
                      </a:r>
                    </a:p>
                    <a:p>
                      <a:pPr algn="ctr" fontAlgn="ctr"/>
                      <a:r>
                        <a:rPr lang="es-MX" sz="1800" b="0" i="1" u="none" strike="noStrike" noProof="0">
                          <a:solidFill>
                            <a:srgbClr val="000000"/>
                          </a:solidFill>
                          <a:effectLst/>
                          <a:latin typeface="Arial" panose="020B0604020202020204" pitchFamily="34" charset="0"/>
                          <a:cs typeface="Arial" panose="020B0604020202020204" pitchFamily="34" charset="0"/>
                        </a:rPr>
                        <a:t>Móvil Fuera de Carretera</a:t>
                      </a:r>
                    </a:p>
                  </a:txBody>
                  <a:tcPr marL="9525" marR="85725" marT="9525" marB="0" anchor="ctr"/>
                </a:tc>
                <a:tc>
                  <a:txBody>
                    <a:bodyPr/>
                    <a:lstStyle/>
                    <a:p>
                      <a:pPr algn="ctr" rtl="0" fontAlgn="ctr"/>
                      <a:r>
                        <a:rPr lang="en-US" sz="1800" b="0" i="0" u="none" strike="noStrike">
                          <a:solidFill>
                            <a:srgbClr val="000000"/>
                          </a:solidFill>
                          <a:effectLst/>
                          <a:latin typeface="Arial" panose="020B0604020202020204" pitchFamily="34" charset="0"/>
                        </a:rPr>
                        <a:t>350</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62%</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153</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18%</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10</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7%</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4.4</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76%</a:t>
                      </a:r>
                    </a:p>
                  </a:txBody>
                  <a:tcPr marL="9525" marR="9525" marT="9525" marB="0" anchor="ctr"/>
                </a:tc>
                <a:extLst>
                  <a:ext uri="{0D108BD9-81ED-4DB2-BD59-A6C34878D82A}">
                    <a16:rowId xmlns:a16="http://schemas.microsoft.com/office/drawing/2014/main" val="1660400830"/>
                  </a:ext>
                </a:extLst>
              </a:tr>
              <a:tr h="806721">
                <a:tc>
                  <a:txBody>
                    <a:bodyPr/>
                    <a:lstStyle/>
                    <a:p>
                      <a:pPr algn="ctr" fontAlgn="ctr"/>
                      <a:r>
                        <a:rPr lang="en-US" sz="1800" b="1" u="none" strike="noStrike" dirty="0">
                          <a:solidFill>
                            <a:srgbClr val="000000"/>
                          </a:solidFill>
                          <a:effectLst/>
                          <a:latin typeface="Arial" panose="020B0604020202020204" pitchFamily="34" charset="0"/>
                          <a:cs typeface="Arial" panose="020B0604020202020204" pitchFamily="34" charset="0"/>
                        </a:rPr>
                        <a:t>On-Road Mobile</a:t>
                      </a:r>
                    </a:p>
                    <a:p>
                      <a:pPr marL="0" marR="0" lvl="0" indent="0" algn="ctr" defTabSz="914400" rtl="0" eaLnBrk="1" fontAlgn="ctr" latinLnBrk="0" hangingPunct="1">
                        <a:lnSpc>
                          <a:spcPct val="100000"/>
                        </a:lnSpc>
                        <a:spcBef>
                          <a:spcPts val="0"/>
                        </a:spcBef>
                        <a:spcAft>
                          <a:spcPts val="0"/>
                        </a:spcAft>
                        <a:buClrTx/>
                        <a:buSzTx/>
                        <a:buFontTx/>
                        <a:buNone/>
                        <a:tabLst/>
                        <a:defRPr/>
                      </a:pPr>
                      <a:r>
                        <a:rPr lang="es-MX" sz="1800" b="0" i="1" u="none" strike="noStrike" noProof="0" dirty="0">
                          <a:solidFill>
                            <a:srgbClr val="000000"/>
                          </a:solidFill>
                          <a:effectLst/>
                          <a:latin typeface="Arial" panose="020B0604020202020204" pitchFamily="34" charset="0"/>
                          <a:cs typeface="Arial" panose="020B0604020202020204" pitchFamily="34" charset="0"/>
                        </a:rPr>
                        <a:t>Móvil en Carretera</a:t>
                      </a:r>
                    </a:p>
                  </a:txBody>
                  <a:tcPr marL="9525" marR="85725" marT="9525" marB="0" anchor="ctr"/>
                </a:tc>
                <a:tc>
                  <a:txBody>
                    <a:bodyPr/>
                    <a:lstStyle/>
                    <a:p>
                      <a:pPr algn="ctr" rtl="0" fontAlgn="ctr"/>
                      <a:r>
                        <a:rPr lang="en-US" sz="1800" b="0" i="0" u="none" strike="noStrike">
                          <a:solidFill>
                            <a:srgbClr val="000000"/>
                          </a:solidFill>
                          <a:effectLst/>
                          <a:latin typeface="Arial" panose="020B0604020202020204" pitchFamily="34" charset="0"/>
                        </a:rPr>
                        <a:t>167</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29%</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149</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18%</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6</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4%</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1.1</a:t>
                      </a:r>
                    </a:p>
                  </a:txBody>
                  <a:tcPr marL="9525" marR="9525" marT="9525" marB="0" anchor="ctr"/>
                </a:tc>
                <a:tc>
                  <a:txBody>
                    <a:bodyPr/>
                    <a:lstStyle/>
                    <a:p>
                      <a:pPr algn="ctr" rtl="0" fontAlgn="ctr"/>
                      <a:r>
                        <a:rPr lang="en-US" sz="1800" b="0" i="0" u="none" strike="noStrike">
                          <a:solidFill>
                            <a:srgbClr val="000000"/>
                          </a:solidFill>
                          <a:effectLst/>
                          <a:latin typeface="Arial" panose="020B0604020202020204" pitchFamily="34" charset="0"/>
                        </a:rPr>
                        <a:t>19%</a:t>
                      </a:r>
                    </a:p>
                  </a:txBody>
                  <a:tcPr marL="9525" marR="9525" marT="9525" marB="0" anchor="ctr"/>
                </a:tc>
                <a:extLst>
                  <a:ext uri="{0D108BD9-81ED-4DB2-BD59-A6C34878D82A}">
                    <a16:rowId xmlns:a16="http://schemas.microsoft.com/office/drawing/2014/main" val="2575796462"/>
                  </a:ext>
                </a:extLst>
              </a:tr>
              <a:tr h="657850">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Total* (tons/year)</a:t>
                      </a:r>
                    </a:p>
                    <a:p>
                      <a:pPr algn="ctr" fontAlgn="ctr"/>
                      <a:r>
                        <a:rPr lang="en-US" sz="1800" b="1" i="0" u="none" strike="noStrike" dirty="0">
                          <a:solidFill>
                            <a:schemeClr val="bg1"/>
                          </a:solidFill>
                          <a:effectLst/>
                          <a:latin typeface="Arial" panose="020B0604020202020204" pitchFamily="34" charset="0"/>
                          <a:cs typeface="Arial" panose="020B0604020202020204" pitchFamily="34" charset="0"/>
                        </a:rPr>
                        <a:t>Total* (toneladas/año)</a:t>
                      </a:r>
                    </a:p>
                  </a:txBody>
                  <a:tcPr marL="9525" marR="85725" marT="9525" marB="0" anchor="ctr">
                    <a:solidFill>
                      <a:srgbClr val="2F5597"/>
                    </a:solidFill>
                  </a:tcPr>
                </a:tc>
                <a:tc>
                  <a:txBody>
                    <a:bodyPr/>
                    <a:lstStyle/>
                    <a:p>
                      <a:pPr algn="ctr" rtl="0" fontAlgn="ctr"/>
                      <a:r>
                        <a:rPr lang="en-US" sz="1800" b="1" i="0" u="none" strike="noStrike">
                          <a:solidFill>
                            <a:srgbClr val="FFFFFF"/>
                          </a:solidFill>
                          <a:effectLst/>
                          <a:latin typeface="Arial" panose="020B0604020202020204" pitchFamily="34" charset="0"/>
                        </a:rPr>
                        <a:t>567</a:t>
                      </a:r>
                    </a:p>
                  </a:txBody>
                  <a:tcPr marL="9525" marR="9525" marT="9525" marB="0" anchor="ctr">
                    <a:solidFill>
                      <a:srgbClr val="2F5597"/>
                    </a:solidFill>
                  </a:tcPr>
                </a:tc>
                <a:tc>
                  <a:txBody>
                    <a:bodyPr/>
                    <a:lstStyle/>
                    <a:p>
                      <a:pPr algn="ctr" rtl="0" fontAlgn="ctr"/>
                      <a:r>
                        <a:rPr lang="en-US" sz="1800" b="1" i="0" u="none" strike="noStrike">
                          <a:solidFill>
                            <a:srgbClr val="FFFFFF"/>
                          </a:solidFill>
                          <a:effectLst/>
                          <a:latin typeface="Arial" panose="020B0604020202020204" pitchFamily="34" charset="0"/>
                        </a:rPr>
                        <a:t>100%</a:t>
                      </a:r>
                    </a:p>
                  </a:txBody>
                  <a:tcPr marL="9525" marR="9525" marT="9525" marB="0" anchor="ctr">
                    <a:solidFill>
                      <a:srgbClr val="2F5597"/>
                    </a:solidFill>
                  </a:tcPr>
                </a:tc>
                <a:tc>
                  <a:txBody>
                    <a:bodyPr/>
                    <a:lstStyle/>
                    <a:p>
                      <a:pPr algn="ctr" rtl="0" fontAlgn="ctr"/>
                      <a:r>
                        <a:rPr lang="en-US" sz="1800" b="1" i="0" u="none" strike="noStrike">
                          <a:solidFill>
                            <a:srgbClr val="FFFFFF"/>
                          </a:solidFill>
                          <a:effectLst/>
                          <a:latin typeface="Arial" panose="020B0604020202020204" pitchFamily="34" charset="0"/>
                        </a:rPr>
                        <a:t>828</a:t>
                      </a:r>
                    </a:p>
                  </a:txBody>
                  <a:tcPr marL="9525" marR="9525" marT="9525" marB="0" anchor="ctr">
                    <a:solidFill>
                      <a:srgbClr val="2F5597"/>
                    </a:solidFill>
                  </a:tcPr>
                </a:tc>
                <a:tc>
                  <a:txBody>
                    <a:bodyPr/>
                    <a:lstStyle/>
                    <a:p>
                      <a:pPr algn="ctr" rtl="0" fontAlgn="ctr"/>
                      <a:r>
                        <a:rPr lang="en-US" sz="1800" b="1" i="0" u="none" strike="noStrike">
                          <a:solidFill>
                            <a:srgbClr val="FFFFFF"/>
                          </a:solidFill>
                          <a:effectLst/>
                          <a:latin typeface="Arial" panose="020B0604020202020204" pitchFamily="34" charset="0"/>
                        </a:rPr>
                        <a:t>100%</a:t>
                      </a:r>
                    </a:p>
                  </a:txBody>
                  <a:tcPr marL="9525" marR="9525" marT="9525" marB="0" anchor="ctr">
                    <a:solidFill>
                      <a:srgbClr val="2F5597"/>
                    </a:solidFill>
                  </a:tcPr>
                </a:tc>
                <a:tc>
                  <a:txBody>
                    <a:bodyPr/>
                    <a:lstStyle/>
                    <a:p>
                      <a:pPr algn="ctr" rtl="0" fontAlgn="ctr"/>
                      <a:r>
                        <a:rPr lang="en-US" sz="1800" b="1" i="0" u="none" strike="noStrike">
                          <a:solidFill>
                            <a:srgbClr val="FFFFFF"/>
                          </a:solidFill>
                          <a:effectLst/>
                          <a:latin typeface="Arial" panose="020B0604020202020204" pitchFamily="34" charset="0"/>
                        </a:rPr>
                        <a:t>147</a:t>
                      </a:r>
                    </a:p>
                  </a:txBody>
                  <a:tcPr marL="9525" marR="9525" marT="9525" marB="0" anchor="ctr">
                    <a:solidFill>
                      <a:srgbClr val="2F5597"/>
                    </a:solidFill>
                  </a:tcPr>
                </a:tc>
                <a:tc>
                  <a:txBody>
                    <a:bodyPr/>
                    <a:lstStyle/>
                    <a:p>
                      <a:pPr algn="ctr" rtl="0" fontAlgn="ctr"/>
                      <a:r>
                        <a:rPr lang="en-US" sz="1800" b="1" i="0" u="none" strike="noStrike">
                          <a:solidFill>
                            <a:srgbClr val="FFFFFF"/>
                          </a:solidFill>
                          <a:effectLst/>
                          <a:latin typeface="Arial" panose="020B0604020202020204" pitchFamily="34" charset="0"/>
                        </a:rPr>
                        <a:t>100%</a:t>
                      </a:r>
                    </a:p>
                  </a:txBody>
                  <a:tcPr marL="9525" marR="9525" marT="9525" marB="0" anchor="ctr">
                    <a:solidFill>
                      <a:srgbClr val="2F5597"/>
                    </a:solidFill>
                  </a:tcPr>
                </a:tc>
                <a:tc>
                  <a:txBody>
                    <a:bodyPr/>
                    <a:lstStyle/>
                    <a:p>
                      <a:pPr algn="ctr" rtl="0" fontAlgn="ctr"/>
                      <a:r>
                        <a:rPr lang="en-US" sz="1800" b="1" i="0" u="none" strike="noStrike">
                          <a:solidFill>
                            <a:srgbClr val="FFFFFF"/>
                          </a:solidFill>
                          <a:effectLst/>
                          <a:latin typeface="Arial" panose="020B0604020202020204" pitchFamily="34" charset="0"/>
                        </a:rPr>
                        <a:t>5.8</a:t>
                      </a:r>
                    </a:p>
                  </a:txBody>
                  <a:tcPr marL="9525" marR="9525" marT="9525" marB="0" anchor="ctr">
                    <a:solidFill>
                      <a:srgbClr val="2F5597"/>
                    </a:solidFill>
                  </a:tcPr>
                </a:tc>
                <a:tc>
                  <a:txBody>
                    <a:bodyPr/>
                    <a:lstStyle/>
                    <a:p>
                      <a:pPr algn="ctr" rtl="0" fontAlgn="ctr"/>
                      <a:r>
                        <a:rPr lang="en-US" sz="1800" b="1" i="0" u="none" strike="noStrike" dirty="0">
                          <a:solidFill>
                            <a:srgbClr val="FFFFFF"/>
                          </a:solidFill>
                          <a:effectLst/>
                          <a:latin typeface="Arial" panose="020B0604020202020204" pitchFamily="34" charset="0"/>
                        </a:rPr>
                        <a:t>100%</a:t>
                      </a:r>
                    </a:p>
                  </a:txBody>
                  <a:tcPr marL="9525" marR="9525" marT="9525" marB="0" anchor="ctr">
                    <a:solidFill>
                      <a:srgbClr val="2F5597"/>
                    </a:solidFill>
                  </a:tcPr>
                </a:tc>
                <a:extLst>
                  <a:ext uri="{0D108BD9-81ED-4DB2-BD59-A6C34878D82A}">
                    <a16:rowId xmlns:a16="http://schemas.microsoft.com/office/drawing/2014/main" val="2902043431"/>
                  </a:ext>
                </a:extLst>
              </a:tr>
            </a:tbl>
          </a:graphicData>
        </a:graphic>
      </p:graphicFrame>
      <p:sp>
        <p:nvSpPr>
          <p:cNvPr id="15" name="TextBox 14">
            <a:extLst>
              <a:ext uri="{FF2B5EF4-FFF2-40B4-BE49-F238E27FC236}">
                <a16:creationId xmlns:a16="http://schemas.microsoft.com/office/drawing/2014/main" id="{894358E5-9A08-4979-A091-4CBB144C80B2}"/>
              </a:ext>
            </a:extLst>
          </p:cNvPr>
          <p:cNvSpPr txBox="1"/>
          <p:nvPr/>
        </p:nvSpPr>
        <p:spPr>
          <a:xfrm>
            <a:off x="315270" y="5177721"/>
            <a:ext cx="4528188" cy="1015663"/>
          </a:xfrm>
          <a:prstGeom prst="rect">
            <a:avLst/>
          </a:prstGeom>
          <a:noFill/>
        </p:spPr>
        <p:txBody>
          <a:bodyPr wrap="square" lIns="91440" tIns="45720" rIns="91440" bIns="45720" rtlCol="0" anchor="t">
            <a:spAutoFit/>
          </a:bodyPr>
          <a:lstStyle/>
          <a:p>
            <a:r>
              <a:rPr lang="en-US" sz="1200" dirty="0">
                <a:latin typeface="Avenir LT Std 45 Book"/>
                <a:cs typeface="Arial"/>
              </a:rPr>
              <a:t>NOx:  Nitrogen Oxides / </a:t>
            </a:r>
            <a:r>
              <a:rPr lang="es-MX" sz="1200" dirty="0">
                <a:solidFill>
                  <a:schemeClr val="accent1">
                    <a:lumMod val="75000"/>
                  </a:schemeClr>
                </a:solidFill>
                <a:latin typeface="Avenir LT Std 45 Book"/>
                <a:cs typeface="Arial"/>
              </a:rPr>
              <a:t>Óxidos de Nitrógeno</a:t>
            </a:r>
          </a:p>
          <a:p>
            <a:r>
              <a:rPr lang="en-US" sz="1200" dirty="0">
                <a:latin typeface="Avenir LT Std 45 Book"/>
                <a:cs typeface="Arial"/>
              </a:rPr>
              <a:t>ROG:  Reactive Organic Gases / </a:t>
            </a:r>
            <a:r>
              <a:rPr lang="es-MX" sz="1200" dirty="0">
                <a:solidFill>
                  <a:schemeClr val="accent1">
                    <a:lumMod val="75000"/>
                  </a:schemeClr>
                </a:solidFill>
                <a:latin typeface="Avenir LT Std 45 Book"/>
                <a:cs typeface="Arial"/>
              </a:rPr>
              <a:t>Gases Orgánicos Reactivos</a:t>
            </a:r>
          </a:p>
          <a:p>
            <a:r>
              <a:rPr lang="en-US" sz="1200" dirty="0">
                <a:latin typeface="Avenir LT Std 45 Book"/>
                <a:cs typeface="Arial"/>
              </a:rPr>
              <a:t>PM2.5:  Particulate Matter 2.5 Microns or Smaller / </a:t>
            </a:r>
            <a:r>
              <a:rPr lang="es-MX" sz="1200" dirty="0">
                <a:solidFill>
                  <a:schemeClr val="accent1">
                    <a:lumMod val="75000"/>
                  </a:schemeClr>
                </a:solidFill>
                <a:latin typeface="Avenir LT Std 45 Book"/>
                <a:cs typeface="Arial"/>
              </a:rPr>
              <a:t>Partículas de 2.5 micrones o menores</a:t>
            </a:r>
            <a:br>
              <a:rPr lang="en-US" sz="1200" dirty="0">
                <a:latin typeface="Avenir LT Std 45 Book" panose="020B0502020203020204" pitchFamily="34" charset="0"/>
                <a:cs typeface="Arial" panose="020B0604020202020204" pitchFamily="34" charset="0"/>
              </a:rPr>
            </a:br>
            <a:r>
              <a:rPr lang="en-US" sz="1200" dirty="0">
                <a:latin typeface="Avenir LT Std 45 Book"/>
                <a:cs typeface="Arial"/>
              </a:rPr>
              <a:t>DPM: Diesel Particulate Matter /</a:t>
            </a:r>
            <a:r>
              <a:rPr lang="en-US" sz="1200" dirty="0">
                <a:solidFill>
                  <a:schemeClr val="accent1">
                    <a:lumMod val="75000"/>
                  </a:schemeClr>
                </a:solidFill>
                <a:latin typeface="Avenir LT Std 45 Book"/>
                <a:cs typeface="Arial"/>
              </a:rPr>
              <a:t> </a:t>
            </a:r>
            <a:r>
              <a:rPr lang="es-MX" sz="1200" dirty="0">
                <a:solidFill>
                  <a:schemeClr val="accent1">
                    <a:lumMod val="75000"/>
                  </a:schemeClr>
                </a:solidFill>
                <a:latin typeface="Avenir LT Std 45 Book"/>
                <a:cs typeface="Arial"/>
              </a:rPr>
              <a:t>Partículas diésel</a:t>
            </a:r>
          </a:p>
        </p:txBody>
      </p:sp>
      <p:pic>
        <p:nvPicPr>
          <p:cNvPr id="8" name="Picture 7" hidden="1">
            <a:extLst>
              <a:ext uri="{FF2B5EF4-FFF2-40B4-BE49-F238E27FC236}">
                <a16:creationId xmlns:a16="http://schemas.microsoft.com/office/drawing/2014/main" id="{F1AA8FC9-B562-4DDB-9B66-A1C901273F08}"/>
              </a:ext>
            </a:extLst>
          </p:cNvPr>
          <p:cNvPicPr>
            <a:picLocks noChangeAspect="1"/>
          </p:cNvPicPr>
          <p:nvPr/>
        </p:nvPicPr>
        <p:blipFill>
          <a:blip r:embed="rId3"/>
          <a:stretch>
            <a:fillRect/>
          </a:stretch>
        </p:blipFill>
        <p:spPr>
          <a:xfrm>
            <a:off x="1844842" y="3146079"/>
            <a:ext cx="8715375" cy="2886075"/>
          </a:xfrm>
          <a:prstGeom prst="rect">
            <a:avLst/>
          </a:prstGeom>
        </p:spPr>
      </p:pic>
      <p:sp>
        <p:nvSpPr>
          <p:cNvPr id="7" name="Rounded Rectangle 7">
            <a:extLst>
              <a:ext uri="{FF2B5EF4-FFF2-40B4-BE49-F238E27FC236}">
                <a16:creationId xmlns:a16="http://schemas.microsoft.com/office/drawing/2014/main" id="{84D0DC4F-B55D-4AB4-978F-B6A826DEDED7}"/>
              </a:ext>
            </a:extLst>
          </p:cNvPr>
          <p:cNvSpPr/>
          <p:nvPr/>
        </p:nvSpPr>
        <p:spPr>
          <a:xfrm>
            <a:off x="4916936" y="5182870"/>
            <a:ext cx="7006519" cy="1475098"/>
          </a:xfrm>
          <a:prstGeom prst="roundRect">
            <a:avLst/>
          </a:prstGeom>
          <a:solidFill>
            <a:schemeClr val="accent4">
              <a:lumMod val="40000"/>
              <a:lumOff val="60000"/>
            </a:schemeClr>
          </a:solidFill>
          <a:ln>
            <a:solidFill>
              <a:schemeClr val="accent4"/>
            </a:solidFill>
          </a:ln>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r>
              <a:rPr lang="en-US" dirty="0">
                <a:solidFill>
                  <a:schemeClr val="tx1"/>
                </a:solidFill>
              </a:rPr>
              <a:t>The community-scale emission inventory includes emissions for all criteria pollutants and air toxics.  Only subset summarized here /</a:t>
            </a:r>
          </a:p>
          <a:p>
            <a:r>
              <a:rPr lang="es-ES" dirty="0">
                <a:solidFill>
                  <a:schemeClr val="accent1">
                    <a:lumMod val="75000"/>
                  </a:schemeClr>
                </a:solidFill>
              </a:rPr>
              <a:t>El inventario de emisiones a escala comunitaria incluye emisiones para todos los contaminantes de criterio y tóxicos del aire. Solo un subconjunto es resumido aquí</a:t>
            </a:r>
            <a:r>
              <a:rPr lang="en-US" dirty="0">
                <a:solidFill>
                  <a:schemeClr val="accent1">
                    <a:lumMod val="75000"/>
                  </a:schemeClr>
                </a:solidFill>
              </a:rPr>
              <a:t>  </a:t>
            </a:r>
            <a:endParaRPr lang="en-US" dirty="0">
              <a:solidFill>
                <a:schemeClr val="accent1">
                  <a:lumMod val="75000"/>
                </a:schemeClr>
              </a:solidFill>
              <a:cs typeface="Calibri"/>
            </a:endParaRPr>
          </a:p>
        </p:txBody>
      </p:sp>
      <p:sp>
        <p:nvSpPr>
          <p:cNvPr id="9" name="TextBox 8">
            <a:extLst>
              <a:ext uri="{FF2B5EF4-FFF2-40B4-BE49-F238E27FC236}">
                <a16:creationId xmlns:a16="http://schemas.microsoft.com/office/drawing/2014/main" id="{07B2F4EE-D7B2-4915-816A-5ACA2094C686}"/>
              </a:ext>
            </a:extLst>
          </p:cNvPr>
          <p:cNvSpPr txBox="1"/>
          <p:nvPr/>
        </p:nvSpPr>
        <p:spPr>
          <a:xfrm>
            <a:off x="-56718" y="6136232"/>
            <a:ext cx="5071624" cy="707886"/>
          </a:xfrm>
          <a:prstGeom prst="rect">
            <a:avLst/>
          </a:prstGeom>
          <a:noFill/>
        </p:spPr>
        <p:txBody>
          <a:bodyPr wrap="square" rtlCol="0">
            <a:spAutoFit/>
          </a:bodyPr>
          <a:lstStyle/>
          <a:p>
            <a:pPr marL="0" marR="0"/>
            <a:r>
              <a:rPr lang="en-US" sz="1000" dirty="0">
                <a:solidFill>
                  <a:srgbClr val="000000"/>
                </a:solidFill>
                <a:effectLst/>
                <a:latin typeface="Calibri" panose="020F0502020204030204" pitchFamily="34" charset="0"/>
                <a:ea typeface="Calibri" panose="020F0502020204030204" pitchFamily="34" charset="0"/>
              </a:rPr>
              <a:t>Fourth Annual Community Air Protection Program Recommendations Staff Report / </a:t>
            </a:r>
            <a:r>
              <a:rPr lang="es-MX" sz="1000" dirty="0">
                <a:solidFill>
                  <a:srgbClr val="2E75B6"/>
                </a:solidFill>
                <a:latin typeface="Calibri" panose="020F0502020204030204" pitchFamily="34" charset="0"/>
              </a:rPr>
              <a:t>Recomendaciones del Cuarto Reporte Anual del Programa de Protección del Aire Comunitario</a:t>
            </a:r>
            <a:r>
              <a:rPr lang="en-US" sz="1000" dirty="0">
                <a:solidFill>
                  <a:srgbClr val="000000"/>
                </a:solidFill>
                <a:effectLst/>
                <a:latin typeface="Calibri" panose="020F0502020204030204" pitchFamily="34" charset="0"/>
                <a:ea typeface="Calibri" panose="020F0502020204030204" pitchFamily="34" charset="0"/>
              </a:rPr>
              <a:t>:</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u="sng" dirty="0">
                <a:solidFill>
                  <a:srgbClr val="000000"/>
                </a:solidFill>
                <a:effectLst/>
                <a:latin typeface="Calibri" panose="020F0502020204030204" pitchFamily="34" charset="0"/>
                <a:ea typeface="Calibri" panose="020F0502020204030204" pitchFamily="34" charset="0"/>
                <a:hlinkClick r:id="rId4"/>
              </a:rPr>
              <a:t>https://ww2.arb.ca.gov/sites/default/files/2022-01/Fourth%20Annual%20CAPP%20Recommendations%20Staff%20Report.pdf</a:t>
            </a:r>
            <a:endParaRPr lang="en-US" sz="1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32288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CF17-99AF-4F3C-B63C-599815F5D31A}"/>
              </a:ext>
            </a:extLst>
          </p:cNvPr>
          <p:cNvSpPr>
            <a:spLocks noGrp="1"/>
          </p:cNvSpPr>
          <p:nvPr>
            <p:ph type="title"/>
          </p:nvPr>
        </p:nvSpPr>
        <p:spPr>
          <a:xfrm>
            <a:off x="446102" y="488692"/>
            <a:ext cx="11452195" cy="1325563"/>
          </a:xfrm>
        </p:spPr>
        <p:txBody>
          <a:bodyPr vert="horz" lIns="91440" tIns="45720" rIns="91440" bIns="45720" rtlCol="0" anchor="ctr">
            <a:noAutofit/>
          </a:bodyPr>
          <a:lstStyle/>
          <a:p>
            <a:r>
              <a:rPr lang="en-US" sz="3600" dirty="0">
                <a:latin typeface="Avenir LT Std 55 Roman"/>
              </a:rPr>
              <a:t>CARB, SANDAG and APCD Collaborating to Refine Activity Estimates for On-Road Mobile Sources</a:t>
            </a:r>
            <a:r>
              <a:rPr lang="en-US" sz="3600" b="1" dirty="0">
                <a:latin typeface="Avenir LT Std 55 Roman" panose="020B0503020203020204" pitchFamily="34" charset="0"/>
              </a:rPr>
              <a:t>/</a:t>
            </a:r>
            <a:r>
              <a:rPr lang="es-ES" sz="3600" b="1" dirty="0">
                <a:solidFill>
                  <a:schemeClr val="accent1">
                    <a:lumMod val="75000"/>
                  </a:schemeClr>
                </a:solidFill>
                <a:latin typeface="Avenir LT Std 55 Roman" panose="020B0503020203020204" pitchFamily="34" charset="0"/>
              </a:rPr>
              <a:t> </a:t>
            </a:r>
            <a:br>
              <a:rPr lang="es-ES" sz="3600" b="1" dirty="0">
                <a:solidFill>
                  <a:schemeClr val="accent1">
                    <a:lumMod val="75000"/>
                  </a:schemeClr>
                </a:solidFill>
                <a:latin typeface="Avenir LT Std 55 Roman" panose="020B0503020203020204" pitchFamily="34" charset="0"/>
              </a:rPr>
            </a:br>
            <a:r>
              <a:rPr lang="es-ES" sz="3600" dirty="0">
                <a:solidFill>
                  <a:schemeClr val="accent1">
                    <a:lumMod val="75000"/>
                  </a:schemeClr>
                </a:solidFill>
                <a:latin typeface="Avenir LT Std 55 Roman" panose="020B0503020203020204" pitchFamily="34" charset="0"/>
              </a:rPr>
              <a:t>CARB, SANDAG y APCD colaboran para refinar las estimaciones de actividad para fuentes móviles en carretera</a:t>
            </a:r>
            <a:endParaRPr lang="en-US" sz="3600" dirty="0">
              <a:solidFill>
                <a:schemeClr val="accent1">
                  <a:lumMod val="75000"/>
                </a:schemeClr>
              </a:solidFill>
              <a:latin typeface="Avenir LT Std 55 Roman" panose="020B0503020203020204" pitchFamily="34" charset="0"/>
            </a:endParaRPr>
          </a:p>
        </p:txBody>
      </p:sp>
      <p:sp>
        <p:nvSpPr>
          <p:cNvPr id="3" name="Content Placeholder 2">
            <a:extLst>
              <a:ext uri="{FF2B5EF4-FFF2-40B4-BE49-F238E27FC236}">
                <a16:creationId xmlns:a16="http://schemas.microsoft.com/office/drawing/2014/main" id="{D8A919C7-1B65-4222-94D9-E2D306A3025D}"/>
              </a:ext>
            </a:extLst>
          </p:cNvPr>
          <p:cNvSpPr>
            <a:spLocks noGrp="1"/>
          </p:cNvSpPr>
          <p:nvPr>
            <p:ph sz="half" idx="1"/>
          </p:nvPr>
        </p:nvSpPr>
        <p:spPr>
          <a:xfrm>
            <a:off x="331790" y="2370137"/>
            <a:ext cx="5181600" cy="4351338"/>
          </a:xfrm>
        </p:spPr>
        <p:txBody>
          <a:bodyPr>
            <a:normAutofit fontScale="92500" lnSpcReduction="10000"/>
          </a:bodyPr>
          <a:lstStyle/>
          <a:p>
            <a:r>
              <a:rPr lang="en-US" dirty="0"/>
              <a:t>Refined estimates for the community will:</a:t>
            </a:r>
          </a:p>
          <a:p>
            <a:pPr lvl="1"/>
            <a:r>
              <a:rPr lang="en-US" dirty="0"/>
              <a:t>Support strategy development for the Community Emissions Reduction Plan</a:t>
            </a:r>
          </a:p>
          <a:p>
            <a:pPr lvl="1"/>
            <a:r>
              <a:rPr lang="en-US" dirty="0"/>
              <a:t>Track progress of strategy implementation</a:t>
            </a:r>
          </a:p>
          <a:p>
            <a:pPr lvl="1"/>
            <a:r>
              <a:rPr lang="en-US" dirty="0"/>
              <a:t>Improve emissions inventory estimates for the community </a:t>
            </a:r>
          </a:p>
          <a:p>
            <a:r>
              <a:rPr lang="en-US" dirty="0"/>
              <a:t>We need your help to identify/confirm key corridors and local streets in the community for enhanced data gathering</a:t>
            </a:r>
          </a:p>
        </p:txBody>
      </p:sp>
      <p:sp>
        <p:nvSpPr>
          <p:cNvPr id="5" name="Content Placeholder 4">
            <a:extLst>
              <a:ext uri="{FF2B5EF4-FFF2-40B4-BE49-F238E27FC236}">
                <a16:creationId xmlns:a16="http://schemas.microsoft.com/office/drawing/2014/main" id="{6AB1CB22-A640-4F50-8F5E-E599C5E7FA04}"/>
              </a:ext>
            </a:extLst>
          </p:cNvPr>
          <p:cNvSpPr>
            <a:spLocks noGrp="1"/>
          </p:cNvSpPr>
          <p:nvPr>
            <p:ph sz="half" idx="2"/>
          </p:nvPr>
        </p:nvSpPr>
        <p:spPr>
          <a:xfrm>
            <a:off x="5986915" y="2370137"/>
            <a:ext cx="5650028" cy="4351338"/>
          </a:xfrm>
        </p:spPr>
        <p:txBody>
          <a:bodyPr>
            <a:normAutofit fontScale="92500" lnSpcReduction="10000"/>
          </a:bodyPr>
          <a:lstStyle/>
          <a:p>
            <a:r>
              <a:rPr lang="es-ES" dirty="0">
                <a:solidFill>
                  <a:schemeClr val="accent1">
                    <a:lumMod val="75000"/>
                  </a:schemeClr>
                </a:solidFill>
              </a:rPr>
              <a:t>Las estimaciones refinadas para la comunidad beneficiarían:</a:t>
            </a:r>
          </a:p>
          <a:p>
            <a:pPr lvl="1"/>
            <a:r>
              <a:rPr lang="es-ES" sz="2300" dirty="0">
                <a:solidFill>
                  <a:schemeClr val="accent1">
                    <a:lumMod val="75000"/>
                  </a:schemeClr>
                </a:solidFill>
              </a:rPr>
              <a:t>El desarrollo de estrategia para un Plan de Reducción de Emisiones en la Comunidad</a:t>
            </a:r>
          </a:p>
          <a:p>
            <a:pPr lvl="1"/>
            <a:r>
              <a:rPr lang="es-ES" sz="2300" dirty="0">
                <a:solidFill>
                  <a:schemeClr val="accent1">
                    <a:lumMod val="75000"/>
                  </a:schemeClr>
                </a:solidFill>
              </a:rPr>
              <a:t>El seguimiento del progreso de la implementación de las estrategias</a:t>
            </a:r>
          </a:p>
          <a:p>
            <a:pPr lvl="1"/>
            <a:r>
              <a:rPr lang="es-ES" sz="2300" dirty="0">
                <a:solidFill>
                  <a:schemeClr val="accent1">
                    <a:lumMod val="75000"/>
                  </a:schemeClr>
                </a:solidFill>
              </a:rPr>
              <a:t>La mejora de las estimaciones del inventario de emisiones para la comunidad</a:t>
            </a:r>
          </a:p>
          <a:p>
            <a:r>
              <a:rPr lang="es-ES" dirty="0">
                <a:solidFill>
                  <a:schemeClr val="accent1">
                    <a:lumMod val="75000"/>
                  </a:schemeClr>
                </a:solidFill>
              </a:rPr>
              <a:t>Se necesitan aportes de la comunidad para ayudar a identificar/confirmar corredores clave y calles locales en la comunidad para mejorar la recopilación de datos</a:t>
            </a:r>
          </a:p>
        </p:txBody>
      </p:sp>
      <p:sp>
        <p:nvSpPr>
          <p:cNvPr id="4" name="Slide Number Placeholder 3">
            <a:extLst>
              <a:ext uri="{FF2B5EF4-FFF2-40B4-BE49-F238E27FC236}">
                <a16:creationId xmlns:a16="http://schemas.microsoft.com/office/drawing/2014/main" id="{C1BE679E-3F49-40F2-B8B4-DE635803E09D}"/>
              </a:ext>
            </a:extLst>
          </p:cNvPr>
          <p:cNvSpPr>
            <a:spLocks noGrp="1"/>
          </p:cNvSpPr>
          <p:nvPr>
            <p:ph type="sldNum" sz="quarter" idx="12"/>
          </p:nvPr>
        </p:nvSpPr>
        <p:spPr/>
        <p:txBody>
          <a:bodyPr/>
          <a:lstStyle/>
          <a:p>
            <a:fld id="{05499890-D1C5-445A-804B-0D4862E89B0B}" type="slidenum">
              <a:rPr lang="en-US" dirty="0" smtClean="0"/>
              <a:t>17</a:t>
            </a:fld>
            <a:endParaRPr lang="en-US"/>
          </a:p>
        </p:txBody>
      </p:sp>
    </p:spTree>
    <p:extLst>
      <p:ext uri="{BB962C8B-B14F-4D97-AF65-F5344CB8AC3E}">
        <p14:creationId xmlns:p14="http://schemas.microsoft.com/office/powerpoint/2010/main" val="97375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50770C-44E3-4E55-8DBD-A26226B6079F}"/>
              </a:ext>
            </a:extLst>
          </p:cNvPr>
          <p:cNvSpPr>
            <a:spLocks noGrp="1"/>
          </p:cNvSpPr>
          <p:nvPr>
            <p:ph type="sldNum" sz="quarter" idx="12"/>
          </p:nvPr>
        </p:nvSpPr>
        <p:spPr>
          <a:xfrm>
            <a:off x="9285307" y="6356350"/>
            <a:ext cx="2743200" cy="365125"/>
          </a:xfrm>
        </p:spPr>
        <p:txBody>
          <a:bodyPr/>
          <a:lstStyle/>
          <a:p>
            <a:fld id="{05499890-D1C5-445A-804B-0D4862E89B0B}" type="slidenum">
              <a:rPr lang="en-US" smtClean="0"/>
              <a:t>18</a:t>
            </a:fld>
            <a:endParaRPr lang="en-US"/>
          </a:p>
        </p:txBody>
      </p:sp>
      <p:grpSp>
        <p:nvGrpSpPr>
          <p:cNvPr id="6" name="Group 5">
            <a:extLst>
              <a:ext uri="{FF2B5EF4-FFF2-40B4-BE49-F238E27FC236}">
                <a16:creationId xmlns:a16="http://schemas.microsoft.com/office/drawing/2014/main" id="{304D62FD-1241-47E6-A4D4-7B1A006F5A7B}"/>
              </a:ext>
            </a:extLst>
          </p:cNvPr>
          <p:cNvGrpSpPr/>
          <p:nvPr/>
        </p:nvGrpSpPr>
        <p:grpSpPr>
          <a:xfrm>
            <a:off x="0" y="0"/>
            <a:ext cx="12192000" cy="1464816"/>
            <a:chOff x="0" y="0"/>
            <a:chExt cx="2374710" cy="6858000"/>
          </a:xfrm>
        </p:grpSpPr>
        <p:sp>
          <p:nvSpPr>
            <p:cNvPr id="7" name="Title 6">
              <a:extLst>
                <a:ext uri="{FF2B5EF4-FFF2-40B4-BE49-F238E27FC236}">
                  <a16:creationId xmlns:a16="http://schemas.microsoft.com/office/drawing/2014/main" id="{95EB2620-EE76-411E-B6BD-8C807964FC97}"/>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8275"/>
              <a:r>
                <a:rPr lang="en-US" sz="3200" b="1">
                  <a:solidFill>
                    <a:schemeClr val="bg1"/>
                  </a:solidFill>
                  <a:latin typeface="Arial" panose="020B0604020202020204" pitchFamily="34" charset="0"/>
                  <a:cs typeface="Arial" panose="020B0604020202020204" pitchFamily="34" charset="0"/>
                </a:rPr>
                <a:t>SANDAG’s Role and AB 617 Resources</a:t>
              </a:r>
            </a:p>
            <a:p>
              <a:pPr marL="168275">
                <a:spcBef>
                  <a:spcPts val="1200"/>
                </a:spcBef>
              </a:pPr>
              <a:r>
                <a:rPr lang="en-US" sz="3200" b="1" i="1">
                  <a:solidFill>
                    <a:srgbClr val="BAABCE"/>
                  </a:solidFill>
                  <a:latin typeface="Arial" panose="020B0604020202020204" pitchFamily="34" charset="0"/>
                  <a:cs typeface="Arial" panose="020B0604020202020204" pitchFamily="34" charset="0"/>
                </a:rPr>
                <a:t>El </a:t>
              </a:r>
              <a:r>
                <a:rPr lang="en-US" sz="3200" b="1" i="1" err="1">
                  <a:solidFill>
                    <a:srgbClr val="BAABCE"/>
                  </a:solidFill>
                  <a:latin typeface="Arial" panose="020B0604020202020204" pitchFamily="34" charset="0"/>
                  <a:cs typeface="Arial" panose="020B0604020202020204" pitchFamily="34" charset="0"/>
                </a:rPr>
                <a:t>papel</a:t>
              </a:r>
              <a:r>
                <a:rPr lang="en-US" sz="3200" b="1" i="1">
                  <a:solidFill>
                    <a:srgbClr val="BAABCE"/>
                  </a:solidFill>
                  <a:latin typeface="Arial" panose="020B0604020202020204" pitchFamily="34" charset="0"/>
                  <a:cs typeface="Arial" panose="020B0604020202020204" pitchFamily="34" charset="0"/>
                </a:rPr>
                <a:t> de SANDAG y </a:t>
              </a:r>
              <a:r>
                <a:rPr lang="en-US" sz="3200" b="1" i="1" err="1">
                  <a:solidFill>
                    <a:srgbClr val="BAABCE"/>
                  </a:solidFill>
                  <a:latin typeface="Arial" panose="020B0604020202020204" pitchFamily="34" charset="0"/>
                  <a:cs typeface="Arial" panose="020B0604020202020204" pitchFamily="34" charset="0"/>
                </a:rPr>
                <a:t>recursos</a:t>
              </a:r>
              <a:r>
                <a:rPr lang="en-US" sz="3200" b="1" i="1">
                  <a:solidFill>
                    <a:srgbClr val="BAABCE"/>
                  </a:solidFill>
                  <a:latin typeface="Arial" panose="020B0604020202020204" pitchFamily="34" charset="0"/>
                  <a:cs typeface="Arial" panose="020B0604020202020204" pitchFamily="34" charset="0"/>
                </a:rPr>
                <a:t> para AB 617</a:t>
              </a:r>
            </a:p>
          </p:txBody>
        </p:sp>
        <p:cxnSp>
          <p:nvCxnSpPr>
            <p:cNvPr id="8" name="Straight Connector 7">
              <a:extLst>
                <a:ext uri="{FF2B5EF4-FFF2-40B4-BE49-F238E27FC236}">
                  <a16:creationId xmlns:a16="http://schemas.microsoft.com/office/drawing/2014/main" id="{2F304457-D1A1-484C-A94C-1908A211A222}"/>
                </a:ext>
              </a:extLst>
            </p:cNvPr>
            <p:cNvCxnSpPr>
              <a:cxnSpLocks/>
            </p:cNvCxnSpPr>
            <p:nvPr/>
          </p:nvCxnSpPr>
          <p:spPr>
            <a:xfrm>
              <a:off x="96182" y="3406485"/>
              <a:ext cx="939578"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D5194413-968F-4766-BB59-55CE9903A01A}"/>
              </a:ext>
            </a:extLst>
          </p:cNvPr>
          <p:cNvSpPr txBox="1">
            <a:spLocks/>
          </p:cNvSpPr>
          <p:nvPr/>
        </p:nvSpPr>
        <p:spPr>
          <a:xfrm>
            <a:off x="204433" y="1726735"/>
            <a:ext cx="3715690" cy="48116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Some of what SANDAG does:</a:t>
            </a:r>
          </a:p>
          <a:p>
            <a:pPr marL="396875" lvl="1"/>
            <a:r>
              <a:rPr lang="en-US" sz="2000" dirty="0"/>
              <a:t>Develops 30-year blue-print for regional growth and planning of transportation network (Regional Plan), and air quality conformity analysis</a:t>
            </a:r>
          </a:p>
          <a:p>
            <a:pPr marL="396875" lvl="1"/>
            <a:r>
              <a:rPr lang="en-US" sz="2000" dirty="0"/>
              <a:t>Project and Program Implementation</a:t>
            </a:r>
          </a:p>
          <a:p>
            <a:pPr marL="396875" lvl="1"/>
            <a:r>
              <a:rPr lang="en-US" sz="2000" dirty="0"/>
              <a:t>Support strategy development for the Community Emissions Reduction Plan</a:t>
            </a:r>
          </a:p>
          <a:p>
            <a:pPr marL="396875" lvl="1"/>
            <a:r>
              <a:rPr lang="en-US" sz="2000" dirty="0"/>
              <a:t>Regional Transportation Modeling (relates to Mobile Source emissions)</a:t>
            </a:r>
          </a:p>
        </p:txBody>
      </p:sp>
      <p:pic>
        <p:nvPicPr>
          <p:cNvPr id="13" name="Picture 12" descr="A picture containing light&#10;&#10;Description automatically generated">
            <a:extLst>
              <a:ext uri="{FF2B5EF4-FFF2-40B4-BE49-F238E27FC236}">
                <a16:creationId xmlns:a16="http://schemas.microsoft.com/office/drawing/2014/main" id="{BB49925F-6344-4156-84C9-D095F7A7C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grpSp>
        <p:nvGrpSpPr>
          <p:cNvPr id="14" name="Group 13">
            <a:extLst>
              <a:ext uri="{FF2B5EF4-FFF2-40B4-BE49-F238E27FC236}">
                <a16:creationId xmlns:a16="http://schemas.microsoft.com/office/drawing/2014/main" id="{BAFC2F25-859D-4C23-AAAF-4A3FA31DFFDE}"/>
              </a:ext>
            </a:extLst>
          </p:cNvPr>
          <p:cNvGrpSpPr/>
          <p:nvPr/>
        </p:nvGrpSpPr>
        <p:grpSpPr>
          <a:xfrm>
            <a:off x="7702062" y="2212536"/>
            <a:ext cx="4489938" cy="4142851"/>
            <a:chOff x="5109390" y="241543"/>
            <a:chExt cx="6853682" cy="6197600"/>
          </a:xfrm>
        </p:grpSpPr>
        <p:pic>
          <p:nvPicPr>
            <p:cNvPr id="15" name="Picture 5">
              <a:extLst>
                <a:ext uri="{FF2B5EF4-FFF2-40B4-BE49-F238E27FC236}">
                  <a16:creationId xmlns:a16="http://schemas.microsoft.com/office/drawing/2014/main" id="{0AB38DC7-401C-4E48-BDEC-807C34F242C0}"/>
                </a:ext>
              </a:extLst>
            </p:cNvPr>
            <p:cNvPicPr>
              <a:picLocks noChangeAspect="1"/>
            </p:cNvPicPr>
            <p:nvPr/>
          </p:nvPicPr>
          <p:blipFill>
            <a:blip r:embed="rId4">
              <a:extLst>
                <a:ext uri="{96DAC541-7B7A-43D3-8B79-37D633B846F1}">
                  <asvg:svgBlip xmlns:asvg="http://schemas.microsoft.com/office/drawing/2016/SVG/main" r:embed="rId5"/>
                </a:ext>
              </a:extLst>
            </a:blip>
            <a:srcRect l="16824" r="16824"/>
            <a:stretch/>
          </p:blipFill>
          <p:spPr>
            <a:xfrm>
              <a:off x="5109390" y="241543"/>
              <a:ext cx="6853682" cy="6197600"/>
            </a:xfrm>
            <a:prstGeom prst="rect">
              <a:avLst/>
            </a:prstGeom>
          </p:spPr>
        </p:pic>
        <p:sp>
          <p:nvSpPr>
            <p:cNvPr id="16" name="Rectangle 15">
              <a:extLst>
                <a:ext uri="{FF2B5EF4-FFF2-40B4-BE49-F238E27FC236}">
                  <a16:creationId xmlns:a16="http://schemas.microsoft.com/office/drawing/2014/main" id="{AAADAF1C-F8A1-4536-B210-58DFC48BE7BA}"/>
                </a:ext>
              </a:extLst>
            </p:cNvPr>
            <p:cNvSpPr/>
            <p:nvPr/>
          </p:nvSpPr>
          <p:spPr>
            <a:xfrm rot="17975403">
              <a:off x="5660661" y="2754488"/>
              <a:ext cx="2600408" cy="751094"/>
            </a:xfrm>
            <a:prstGeom prst="rect">
              <a:avLst/>
            </a:prstGeom>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Reduce Congestion</a:t>
              </a:r>
            </a:p>
          </p:txBody>
        </p:sp>
        <p:sp>
          <p:nvSpPr>
            <p:cNvPr id="17" name="Rectangle 16">
              <a:extLst>
                <a:ext uri="{FF2B5EF4-FFF2-40B4-BE49-F238E27FC236}">
                  <a16:creationId xmlns:a16="http://schemas.microsoft.com/office/drawing/2014/main" id="{8AB4558F-850B-43B9-86FA-5EF2210FD29D}"/>
                </a:ext>
              </a:extLst>
            </p:cNvPr>
            <p:cNvSpPr/>
            <p:nvPr/>
          </p:nvSpPr>
          <p:spPr>
            <a:xfrm>
              <a:off x="7193457" y="4650319"/>
              <a:ext cx="3350918" cy="789516"/>
            </a:xfrm>
            <a:prstGeom prst="rect">
              <a:avLst/>
            </a:prstGeom>
          </p:spPr>
          <p:txBody>
            <a:bodyPr wrap="square"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Meet State &amp; Federal Mandates</a:t>
              </a:r>
            </a:p>
          </p:txBody>
        </p:sp>
        <p:sp>
          <p:nvSpPr>
            <p:cNvPr id="18" name="Rectangle 17">
              <a:extLst>
                <a:ext uri="{FF2B5EF4-FFF2-40B4-BE49-F238E27FC236}">
                  <a16:creationId xmlns:a16="http://schemas.microsoft.com/office/drawing/2014/main" id="{99954237-B4D1-42E2-B1F3-F3434ACE284D}"/>
                </a:ext>
              </a:extLst>
            </p:cNvPr>
            <p:cNvSpPr/>
            <p:nvPr/>
          </p:nvSpPr>
          <p:spPr>
            <a:xfrm rot="3556217">
              <a:off x="8718100" y="2070387"/>
              <a:ext cx="2452772" cy="751094"/>
            </a:xfrm>
            <a:prstGeom prst="rect">
              <a:avLst/>
            </a:prstGeom>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Improve Social Equity</a:t>
              </a:r>
            </a:p>
          </p:txBody>
        </p:sp>
      </p:grpSp>
      <p:sp>
        <p:nvSpPr>
          <p:cNvPr id="22" name="Content Placeholder 2">
            <a:extLst>
              <a:ext uri="{FF2B5EF4-FFF2-40B4-BE49-F238E27FC236}">
                <a16:creationId xmlns:a16="http://schemas.microsoft.com/office/drawing/2014/main" id="{1378EB2B-871C-4255-B714-7983B7CD4CB9}"/>
              </a:ext>
            </a:extLst>
          </p:cNvPr>
          <p:cNvSpPr txBox="1">
            <a:spLocks/>
          </p:cNvSpPr>
          <p:nvPr/>
        </p:nvSpPr>
        <p:spPr>
          <a:xfrm>
            <a:off x="4177508" y="1726735"/>
            <a:ext cx="3836984" cy="481169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a:solidFill>
                  <a:schemeClr val="accent1">
                    <a:lumMod val="75000"/>
                  </a:schemeClr>
                </a:solidFill>
              </a:rPr>
              <a:t>Algunas de las funciones que cumple SANDAG:</a:t>
            </a:r>
          </a:p>
          <a:p>
            <a:r>
              <a:rPr lang="es-ES" sz="2400" dirty="0">
                <a:solidFill>
                  <a:schemeClr val="accent1">
                    <a:lumMod val="75000"/>
                  </a:schemeClr>
                </a:solidFill>
              </a:rPr>
              <a:t>Desarrolla el plan para el crecimiento y ordenamiento urbano de los siguientes 30 años en la región y la planificación de transporte (Plan Regional), y análisis de calidad del aire que asegura la conformidad</a:t>
            </a:r>
          </a:p>
          <a:p>
            <a:r>
              <a:rPr lang="es-ES" sz="2400" dirty="0">
                <a:solidFill>
                  <a:schemeClr val="accent1">
                    <a:lumMod val="75000"/>
                  </a:schemeClr>
                </a:solidFill>
              </a:rPr>
              <a:t>Implementación de proyectos y programas</a:t>
            </a:r>
          </a:p>
          <a:p>
            <a:r>
              <a:rPr lang="es-ES" sz="2400" dirty="0">
                <a:solidFill>
                  <a:schemeClr val="accent1">
                    <a:lumMod val="75000"/>
                  </a:schemeClr>
                </a:solidFill>
              </a:rPr>
              <a:t>Apoya el desarrollo de la estrategia para el Plan de Reducción de Emisiones de la Comunidad</a:t>
            </a:r>
          </a:p>
          <a:p>
            <a:r>
              <a:rPr lang="es-ES" sz="2400" dirty="0">
                <a:solidFill>
                  <a:schemeClr val="accent1">
                    <a:lumMod val="75000"/>
                  </a:schemeClr>
                </a:solidFill>
              </a:rPr>
              <a:t>Modelado de transporte regional (se relaciona con las emisiones de fuentes móviles)</a:t>
            </a:r>
            <a:endParaRPr lang="en-US" sz="2100" dirty="0">
              <a:solidFill>
                <a:srgbClr val="2E75B6"/>
              </a:solidFill>
            </a:endParaRPr>
          </a:p>
        </p:txBody>
      </p:sp>
      <p:pic>
        <p:nvPicPr>
          <p:cNvPr id="19" name="Picture 18" descr="A picture containing light&#10;&#10;Description automatically generated">
            <a:extLst>
              <a:ext uri="{FF2B5EF4-FFF2-40B4-BE49-F238E27FC236}">
                <a16:creationId xmlns:a16="http://schemas.microsoft.com/office/drawing/2014/main" id="{1FC1A08D-DCE5-4AE8-906A-6F8AB00C43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7672" y="1829965"/>
            <a:ext cx="2654921" cy="431425"/>
          </a:xfrm>
          <a:prstGeom prst="rect">
            <a:avLst/>
          </a:prstGeom>
        </p:spPr>
      </p:pic>
    </p:spTree>
    <p:extLst>
      <p:ext uri="{BB962C8B-B14F-4D97-AF65-F5344CB8AC3E}">
        <p14:creationId xmlns:p14="http://schemas.microsoft.com/office/powerpoint/2010/main" val="393818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19</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38271" y="733043"/>
            <a:ext cx="9289915" cy="5258326"/>
          </a:xfrm>
          <a:prstGeom prst="rect">
            <a:avLst/>
          </a:prstGeom>
        </p:spPr>
      </p:pic>
      <p:grpSp>
        <p:nvGrpSpPr>
          <p:cNvPr id="22" name="Group 21">
            <a:extLst>
              <a:ext uri="{FF2B5EF4-FFF2-40B4-BE49-F238E27FC236}">
                <a16:creationId xmlns:a16="http://schemas.microsoft.com/office/drawing/2014/main" id="{2CADEB30-7F68-41C1-95C8-5155718601C5}"/>
              </a:ext>
            </a:extLst>
          </p:cNvPr>
          <p:cNvGrpSpPr/>
          <p:nvPr/>
        </p:nvGrpSpPr>
        <p:grpSpPr>
          <a:xfrm>
            <a:off x="0" y="0"/>
            <a:ext cx="2374710" cy="6858000"/>
            <a:chOff x="0" y="0"/>
            <a:chExt cx="2374710" cy="6858000"/>
          </a:xfrm>
        </p:grpSpPr>
        <p:sp>
          <p:nvSpPr>
            <p:cNvPr id="21" name="Title 6">
              <a:extLst>
                <a:ext uri="{FF2B5EF4-FFF2-40B4-BE49-F238E27FC236}">
                  <a16:creationId xmlns:a16="http://schemas.microsoft.com/office/drawing/2014/main" id="{B638CD1D-DC5D-48B7-8D37-5869E664E19F}"/>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3200" b="1" dirty="0">
                  <a:solidFill>
                    <a:schemeClr val="bg1"/>
                  </a:solidFill>
                  <a:latin typeface="Arial" panose="020B0604020202020204" pitchFamily="34" charset="0"/>
                  <a:cs typeface="Arial" panose="020B0604020202020204" pitchFamily="34" charset="0"/>
                </a:rPr>
                <a:t>AB 617 Study Area (West) </a:t>
              </a:r>
            </a:p>
            <a:p>
              <a:pPr marL="53975"/>
              <a:endParaRPr lang="en-US" sz="3200" b="1" dirty="0">
                <a:solidFill>
                  <a:schemeClr val="bg1"/>
                </a:solidFill>
                <a:latin typeface="Arial" panose="020B0604020202020204" pitchFamily="34" charset="0"/>
                <a:cs typeface="Arial" panose="020B0604020202020204" pitchFamily="34" charset="0"/>
              </a:endParaRPr>
            </a:p>
            <a:p>
              <a:pPr marL="53975">
                <a:spcBef>
                  <a:spcPts val="600"/>
                </a:spcBef>
              </a:pPr>
              <a:r>
                <a:rPr lang="en-US" sz="3200" b="1" i="1" dirty="0" err="1">
                  <a:solidFill>
                    <a:srgbClr val="BAABCE"/>
                  </a:solidFill>
                  <a:latin typeface="Arial" panose="020B0604020202020204" pitchFamily="34" charset="0"/>
                  <a:cs typeface="Arial" panose="020B0604020202020204" pitchFamily="34" charset="0"/>
                </a:rPr>
                <a:t>Área</a:t>
              </a:r>
              <a:r>
                <a:rPr lang="en-US" sz="3200" b="1" i="1" dirty="0">
                  <a:solidFill>
                    <a:srgbClr val="BAABCE"/>
                  </a:solidFill>
                  <a:latin typeface="Arial" panose="020B0604020202020204" pitchFamily="34" charset="0"/>
                  <a:cs typeface="Arial" panose="020B0604020202020204" pitchFamily="34" charset="0"/>
                </a:rPr>
                <a:t> de </a:t>
              </a:r>
              <a:r>
                <a:rPr lang="en-US" sz="3200" b="1" i="1" dirty="0" err="1">
                  <a:solidFill>
                    <a:srgbClr val="BAABCE"/>
                  </a:solidFill>
                  <a:latin typeface="Arial" panose="020B0604020202020204" pitchFamily="34" charset="0"/>
                  <a:cs typeface="Arial" panose="020B0604020202020204" pitchFamily="34" charset="0"/>
                </a:rPr>
                <a:t>Estudio</a:t>
              </a:r>
              <a:r>
                <a:rPr lang="en-US" sz="3200" b="1" i="1" dirty="0">
                  <a:solidFill>
                    <a:srgbClr val="BAABCE"/>
                  </a:solidFill>
                  <a:latin typeface="Arial" panose="020B0604020202020204" pitchFamily="34" charset="0"/>
                  <a:cs typeface="Arial" panose="020B0604020202020204" pitchFamily="34" charset="0"/>
                </a:rPr>
                <a:t> (</a:t>
              </a:r>
              <a:r>
                <a:rPr lang="en-US" sz="3200" b="1" i="1" dirty="0" err="1">
                  <a:solidFill>
                    <a:srgbClr val="BAABCE"/>
                  </a:solidFill>
                  <a:latin typeface="Arial" panose="020B0604020202020204" pitchFamily="34" charset="0"/>
                  <a:cs typeface="Arial" panose="020B0604020202020204" pitchFamily="34" charset="0"/>
                </a:rPr>
                <a:t>oeste</a:t>
              </a:r>
              <a:r>
                <a:rPr lang="en-US" sz="3200" b="1" i="1" dirty="0">
                  <a:solidFill>
                    <a:srgbClr val="BAABCE"/>
                  </a:solidFill>
                  <a:latin typeface="Arial" panose="020B0604020202020204" pitchFamily="34" charset="0"/>
                  <a:cs typeface="Arial" panose="020B0604020202020204" pitchFamily="34" charset="0"/>
                </a:rPr>
                <a:t>)</a:t>
              </a: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42875" y="3448050"/>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734231" y="5539464"/>
            <a:ext cx="1691720" cy="422930"/>
          </a:xfrm>
          <a:prstGeom prst="rect">
            <a:avLst/>
          </a:prstGeom>
        </p:spPr>
      </p:pic>
    </p:spTree>
    <p:extLst>
      <p:ext uri="{BB962C8B-B14F-4D97-AF65-F5344CB8AC3E}">
        <p14:creationId xmlns:p14="http://schemas.microsoft.com/office/powerpoint/2010/main" val="3709080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475A-A664-437E-A5E3-19E63C4C1815}"/>
              </a:ext>
            </a:extLst>
          </p:cNvPr>
          <p:cNvSpPr>
            <a:spLocks noGrp="1"/>
          </p:cNvSpPr>
          <p:nvPr>
            <p:ph type="title"/>
          </p:nvPr>
        </p:nvSpPr>
        <p:spPr/>
        <p:txBody>
          <a:bodyPr vert="horz" lIns="91440" tIns="45720" rIns="91440" bIns="45720" rtlCol="0" anchor="ctr">
            <a:normAutofit/>
          </a:bodyPr>
          <a:lstStyle/>
          <a:p>
            <a:r>
              <a:rPr lang="en-US" sz="4200" b="1" dirty="0">
                <a:latin typeface="Avenir LT Std 55 Roman"/>
              </a:rPr>
              <a:t>Orientation /</a:t>
            </a:r>
            <a:r>
              <a:rPr lang="en-US" sz="4200" b="1" dirty="0">
                <a:solidFill>
                  <a:schemeClr val="accent1">
                    <a:lumMod val="75000"/>
                  </a:schemeClr>
                </a:solidFill>
                <a:latin typeface="Avenir LT Std 55 Roman"/>
              </a:rPr>
              <a:t>Orien</a:t>
            </a:r>
            <a:r>
              <a:rPr lang="es-MX" sz="4200" b="1" dirty="0" err="1">
                <a:solidFill>
                  <a:schemeClr val="accent1">
                    <a:lumMod val="75000"/>
                  </a:schemeClr>
                </a:solidFill>
                <a:latin typeface="Avenir LT Std 55 Roman"/>
              </a:rPr>
              <a:t>tación</a:t>
            </a:r>
            <a:endParaRPr lang="es-MX" sz="4200" b="1" dirty="0">
              <a:solidFill>
                <a:schemeClr val="accent1">
                  <a:lumMod val="75000"/>
                </a:schemeClr>
              </a:solidFill>
              <a:latin typeface="Avenir LT Std 55 Roman"/>
            </a:endParaRPr>
          </a:p>
        </p:txBody>
      </p:sp>
      <p:sp>
        <p:nvSpPr>
          <p:cNvPr id="3" name="Content Placeholder 2">
            <a:extLst>
              <a:ext uri="{FF2B5EF4-FFF2-40B4-BE49-F238E27FC236}">
                <a16:creationId xmlns:a16="http://schemas.microsoft.com/office/drawing/2014/main" id="{F0700AA3-7210-464A-82A1-82378D075552}"/>
              </a:ext>
            </a:extLst>
          </p:cNvPr>
          <p:cNvSpPr>
            <a:spLocks noGrp="1"/>
          </p:cNvSpPr>
          <p:nvPr>
            <p:ph sz="half" idx="1"/>
          </p:nvPr>
        </p:nvSpPr>
        <p:spPr>
          <a:xfrm>
            <a:off x="838200" y="1825625"/>
            <a:ext cx="10081549" cy="4351338"/>
          </a:xfrm>
        </p:spPr>
        <p:txBody>
          <a:bodyPr vert="horz" lIns="91440" tIns="45720" rIns="91440" bIns="45720" rtlCol="0" anchor="t">
            <a:normAutofit fontScale="92500"/>
          </a:bodyPr>
          <a:lstStyle/>
          <a:p>
            <a:r>
              <a:rPr lang="en-US">
                <a:ea typeface="+mn-lt"/>
                <a:cs typeface="+mn-lt"/>
              </a:rPr>
              <a:t>Provide basic understanding of air pollution / </a:t>
            </a:r>
            <a:r>
              <a:rPr lang="es-MX">
                <a:solidFill>
                  <a:schemeClr val="accent1">
                    <a:lumMod val="75000"/>
                  </a:schemeClr>
                </a:solidFill>
                <a:ea typeface="+mn-lt"/>
                <a:cs typeface="+mn-lt"/>
              </a:rPr>
              <a:t>Proveer un entendimiento base acerca de la contaminación del aire</a:t>
            </a:r>
            <a:endParaRPr lang="en-US">
              <a:solidFill>
                <a:schemeClr val="accent1">
                  <a:lumMod val="75000"/>
                </a:schemeClr>
              </a:solidFill>
              <a:ea typeface="+mn-lt"/>
              <a:cs typeface="+mn-lt"/>
            </a:endParaRPr>
          </a:p>
          <a:p>
            <a:pPr lvl="1"/>
            <a:r>
              <a:rPr lang="en-US">
                <a:ea typeface="+mn-lt"/>
                <a:cs typeface="+mn-lt"/>
              </a:rPr>
              <a:t>Effects / </a:t>
            </a:r>
            <a:r>
              <a:rPr lang="es-MX">
                <a:solidFill>
                  <a:schemeClr val="accent1">
                    <a:lumMod val="75000"/>
                  </a:schemeClr>
                </a:solidFill>
                <a:ea typeface="+mn-lt"/>
                <a:cs typeface="+mn-lt"/>
              </a:rPr>
              <a:t>Los efectos</a:t>
            </a:r>
            <a:endParaRPr lang="en-US">
              <a:solidFill>
                <a:schemeClr val="accent1">
                  <a:lumMod val="75000"/>
                </a:schemeClr>
              </a:solidFill>
              <a:cs typeface="Calibri"/>
            </a:endParaRPr>
          </a:p>
          <a:p>
            <a:pPr lvl="1"/>
            <a:r>
              <a:rPr lang="en-US">
                <a:ea typeface="+mn-lt"/>
                <a:cs typeface="+mn-lt"/>
              </a:rPr>
              <a:t>Types / </a:t>
            </a:r>
            <a:r>
              <a:rPr lang="es-MX">
                <a:solidFill>
                  <a:schemeClr val="accent1">
                    <a:lumMod val="75000"/>
                  </a:schemeClr>
                </a:solidFill>
                <a:ea typeface="+mn-lt"/>
                <a:cs typeface="+mn-lt"/>
              </a:rPr>
              <a:t>Los diferentes tipos</a:t>
            </a:r>
            <a:endParaRPr lang="en-US">
              <a:solidFill>
                <a:schemeClr val="accent1">
                  <a:lumMod val="75000"/>
                </a:schemeClr>
              </a:solidFill>
              <a:cs typeface="Calibri"/>
            </a:endParaRPr>
          </a:p>
          <a:p>
            <a:pPr lvl="1"/>
            <a:r>
              <a:rPr lang="en-US">
                <a:ea typeface="+mn-lt"/>
                <a:cs typeface="+mn-lt"/>
              </a:rPr>
              <a:t>Sources / </a:t>
            </a:r>
            <a:r>
              <a:rPr lang="es-MX">
                <a:solidFill>
                  <a:schemeClr val="accent1">
                    <a:lumMod val="75000"/>
                  </a:schemeClr>
                </a:solidFill>
                <a:ea typeface="+mn-lt"/>
                <a:cs typeface="+mn-lt"/>
              </a:rPr>
              <a:t>Las fuentes</a:t>
            </a:r>
            <a:endParaRPr lang="en-US">
              <a:solidFill>
                <a:schemeClr val="accent1">
                  <a:lumMod val="75000"/>
                </a:schemeClr>
              </a:solidFill>
              <a:cs typeface="Calibri"/>
            </a:endParaRPr>
          </a:p>
          <a:p>
            <a:r>
              <a:rPr lang="en-US">
                <a:ea typeface="+mn-lt"/>
                <a:cs typeface="+mn-lt"/>
              </a:rPr>
              <a:t>Introduce emission inventories / </a:t>
            </a:r>
            <a:r>
              <a:rPr lang="es-MX">
                <a:solidFill>
                  <a:schemeClr val="accent1">
                    <a:lumMod val="75000"/>
                  </a:schemeClr>
                </a:solidFill>
                <a:ea typeface="+mn-lt"/>
                <a:cs typeface="+mn-lt"/>
              </a:rPr>
              <a:t>Proveer una introducción a los inventarios de emisiones</a:t>
            </a:r>
          </a:p>
          <a:p>
            <a:r>
              <a:rPr lang="en-US">
                <a:ea typeface="+mn-lt"/>
                <a:cs typeface="+mn-lt"/>
              </a:rPr>
              <a:t>Hear from you about key corridors and streets that need better estimates of mobile source activity and emissions / </a:t>
            </a:r>
            <a:r>
              <a:rPr lang="es-MX">
                <a:solidFill>
                  <a:schemeClr val="accent1">
                    <a:lumMod val="75000"/>
                  </a:schemeClr>
                </a:solidFill>
                <a:ea typeface="+mn-lt"/>
                <a:cs typeface="+mn-lt"/>
              </a:rPr>
              <a:t>Obtener comentarios del publico sobre corredores y calles claves para mejorar los cálculos de actividades de fuentes móviles y sus emisiones</a:t>
            </a:r>
          </a:p>
          <a:p>
            <a:endParaRPr lang="en-US">
              <a:cs typeface="Calibri"/>
            </a:endParaRPr>
          </a:p>
          <a:p>
            <a:pPr lvl="1"/>
            <a:endParaRPr lang="en-US"/>
          </a:p>
          <a:p>
            <a:endParaRPr lang="en-US"/>
          </a:p>
        </p:txBody>
      </p:sp>
      <p:sp>
        <p:nvSpPr>
          <p:cNvPr id="4" name="Slide Number Placeholder 3">
            <a:extLst>
              <a:ext uri="{FF2B5EF4-FFF2-40B4-BE49-F238E27FC236}">
                <a16:creationId xmlns:a16="http://schemas.microsoft.com/office/drawing/2014/main" id="{7F3A77E9-DCD9-4C62-9F78-D9A308ECA3EF}"/>
              </a:ext>
            </a:extLst>
          </p:cNvPr>
          <p:cNvSpPr>
            <a:spLocks noGrp="1"/>
          </p:cNvSpPr>
          <p:nvPr>
            <p:ph type="sldNum" sz="quarter" idx="12"/>
          </p:nvPr>
        </p:nvSpPr>
        <p:spPr/>
        <p:txBody>
          <a:bodyPr/>
          <a:lstStyle/>
          <a:p>
            <a:fld id="{05499890-D1C5-445A-804B-0D4862E89B0B}" type="slidenum">
              <a:rPr lang="en-US" dirty="0" smtClean="0"/>
              <a:t>2</a:t>
            </a:fld>
            <a:endParaRPr lang="en-US"/>
          </a:p>
        </p:txBody>
      </p:sp>
    </p:spTree>
    <p:extLst>
      <p:ext uri="{BB962C8B-B14F-4D97-AF65-F5344CB8AC3E}">
        <p14:creationId xmlns:p14="http://schemas.microsoft.com/office/powerpoint/2010/main" val="2022381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20</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3" cstate="print"/>
          <a:stretch>
            <a:fillRect/>
          </a:stretch>
        </p:blipFill>
        <p:spPr>
          <a:xfrm>
            <a:off x="2625047" y="733043"/>
            <a:ext cx="9316363" cy="5258326"/>
          </a:xfrm>
          <a:prstGeom prst="rect">
            <a:avLst/>
          </a:prstGeom>
        </p:spPr>
      </p:pic>
      <p:grpSp>
        <p:nvGrpSpPr>
          <p:cNvPr id="2" name="Group 1">
            <a:extLst>
              <a:ext uri="{FF2B5EF4-FFF2-40B4-BE49-F238E27FC236}">
                <a16:creationId xmlns:a16="http://schemas.microsoft.com/office/drawing/2014/main" id="{8B8C217F-1C95-46EB-84CC-9516370E8BB6}"/>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3200" b="1" dirty="0">
                  <a:solidFill>
                    <a:schemeClr val="bg1"/>
                  </a:solidFill>
                  <a:latin typeface="Arial" panose="020B0604020202020204" pitchFamily="34" charset="0"/>
                  <a:cs typeface="Arial" panose="020B0604020202020204" pitchFamily="34" charset="0"/>
                </a:rPr>
                <a:t>AB 617 Study Area (East) </a:t>
              </a:r>
            </a:p>
            <a:p>
              <a:pPr marL="53975"/>
              <a:endParaRPr lang="en-US" sz="3200" b="1" dirty="0">
                <a:solidFill>
                  <a:schemeClr val="bg1"/>
                </a:solidFill>
                <a:latin typeface="Arial" panose="020B0604020202020204" pitchFamily="34" charset="0"/>
                <a:cs typeface="Arial" panose="020B0604020202020204" pitchFamily="34" charset="0"/>
              </a:endParaRPr>
            </a:p>
            <a:p>
              <a:pPr marL="53975">
                <a:spcBef>
                  <a:spcPts val="600"/>
                </a:spcBef>
              </a:pPr>
              <a:r>
                <a:rPr lang="en-US" sz="3200" b="1" i="1" dirty="0" err="1">
                  <a:solidFill>
                    <a:srgbClr val="BAABCE"/>
                  </a:solidFill>
                  <a:latin typeface="Arial" panose="020B0604020202020204" pitchFamily="34" charset="0"/>
                  <a:cs typeface="Arial" panose="020B0604020202020204" pitchFamily="34" charset="0"/>
                </a:rPr>
                <a:t>Área</a:t>
              </a:r>
              <a:r>
                <a:rPr lang="en-US" sz="3200" b="1" i="1" dirty="0">
                  <a:solidFill>
                    <a:srgbClr val="BAABCE"/>
                  </a:solidFill>
                  <a:latin typeface="Arial" panose="020B0604020202020204" pitchFamily="34" charset="0"/>
                  <a:cs typeface="Arial" panose="020B0604020202020204" pitchFamily="34" charset="0"/>
                </a:rPr>
                <a:t> de </a:t>
              </a:r>
              <a:r>
                <a:rPr lang="en-US" sz="3200" b="1" i="1" dirty="0" err="1">
                  <a:solidFill>
                    <a:srgbClr val="BAABCE"/>
                  </a:solidFill>
                  <a:latin typeface="Arial" panose="020B0604020202020204" pitchFamily="34" charset="0"/>
                  <a:cs typeface="Arial" panose="020B0604020202020204" pitchFamily="34" charset="0"/>
                </a:rPr>
                <a:t>Estudio</a:t>
              </a:r>
              <a:r>
                <a:rPr lang="en-US" sz="3200" b="1" i="1" dirty="0">
                  <a:solidFill>
                    <a:srgbClr val="BAABCE"/>
                  </a:solidFill>
                  <a:latin typeface="Arial" panose="020B0604020202020204" pitchFamily="34" charset="0"/>
                  <a:cs typeface="Arial" panose="020B0604020202020204" pitchFamily="34" charset="0"/>
                </a:rPr>
                <a:t> (</a:t>
              </a:r>
              <a:r>
                <a:rPr lang="en-US" sz="3200" b="1" i="1" dirty="0" err="1">
                  <a:solidFill>
                    <a:srgbClr val="BAABCE"/>
                  </a:solidFill>
                  <a:latin typeface="Arial" panose="020B0604020202020204" pitchFamily="34" charset="0"/>
                  <a:cs typeface="Arial" panose="020B0604020202020204" pitchFamily="34" charset="0"/>
                </a:rPr>
                <a:t>este</a:t>
              </a:r>
              <a:r>
                <a:rPr lang="en-US" sz="3200" b="1" i="1" dirty="0">
                  <a:solidFill>
                    <a:srgbClr val="BAABCE"/>
                  </a:solidFill>
                  <a:latin typeface="Arial" panose="020B0604020202020204" pitchFamily="34" charset="0"/>
                  <a:cs typeface="Arial" panose="020B0604020202020204" pitchFamily="34" charset="0"/>
                </a:rPr>
                <a:t>)</a:t>
              </a: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42875" y="3448050"/>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734231" y="5539464"/>
            <a:ext cx="1691720" cy="422930"/>
          </a:xfrm>
          <a:prstGeom prst="rect">
            <a:avLst/>
          </a:prstGeom>
        </p:spPr>
      </p:pic>
    </p:spTree>
    <p:extLst>
      <p:ext uri="{BB962C8B-B14F-4D97-AF65-F5344CB8AC3E}">
        <p14:creationId xmlns:p14="http://schemas.microsoft.com/office/powerpoint/2010/main" val="3209985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21</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1353" y="733043"/>
            <a:ext cx="9283750" cy="5258326"/>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3200" b="1" dirty="0" err="1">
                  <a:solidFill>
                    <a:schemeClr val="bg1"/>
                  </a:solidFill>
                  <a:latin typeface="Arial" panose="020B0604020202020204" pitchFamily="34" charset="0"/>
                  <a:cs typeface="Arial" panose="020B0604020202020204" pitchFamily="34" charset="0"/>
                </a:rPr>
                <a:t>CalEnviroScreen</a:t>
              </a:r>
              <a:r>
                <a:rPr lang="en-US" sz="3200" b="1" dirty="0">
                  <a:solidFill>
                    <a:schemeClr val="bg1"/>
                  </a:solidFill>
                  <a:latin typeface="Arial" panose="020B0604020202020204" pitchFamily="34" charset="0"/>
                  <a:cs typeface="Arial" panose="020B0604020202020204" pitchFamily="34" charset="0"/>
                </a:rPr>
                <a:t> version 4.0 (West) </a:t>
              </a:r>
            </a:p>
            <a:p>
              <a:pPr marL="53975"/>
              <a:endParaRPr lang="en-US" sz="3200" b="1" dirty="0">
                <a:solidFill>
                  <a:schemeClr val="bg1"/>
                </a:solidFill>
                <a:latin typeface="Arial" panose="020B0604020202020204" pitchFamily="34" charset="0"/>
                <a:cs typeface="Arial" panose="020B0604020202020204" pitchFamily="34" charset="0"/>
              </a:endParaRPr>
            </a:p>
            <a:p>
              <a:pPr marL="53975">
                <a:spcBef>
                  <a:spcPts val="600"/>
                </a:spcBef>
              </a:pPr>
              <a:r>
                <a:rPr lang="en-US" sz="3200" b="1" i="1" dirty="0" err="1">
                  <a:solidFill>
                    <a:srgbClr val="BAABCE"/>
                  </a:solidFill>
                  <a:latin typeface="Arial" panose="020B0604020202020204" pitchFamily="34" charset="0"/>
                  <a:cs typeface="Arial" panose="020B0604020202020204" pitchFamily="34" charset="0"/>
                </a:rPr>
                <a:t>CalEnviroScreen</a:t>
              </a:r>
              <a:r>
                <a:rPr lang="en-US" sz="3200" b="1" i="1" dirty="0">
                  <a:solidFill>
                    <a:srgbClr val="BAABCE"/>
                  </a:solidFill>
                  <a:latin typeface="Arial" panose="020B0604020202020204" pitchFamily="34" charset="0"/>
                  <a:cs typeface="Arial" panose="020B0604020202020204" pitchFamily="34" charset="0"/>
                </a:rPr>
                <a:t> </a:t>
              </a:r>
              <a:r>
                <a:rPr lang="en-US" sz="3200" b="1" i="1" dirty="0" err="1">
                  <a:solidFill>
                    <a:srgbClr val="BAABCE"/>
                  </a:solidFill>
                  <a:latin typeface="Arial" panose="020B0604020202020204" pitchFamily="34" charset="0"/>
                  <a:cs typeface="Arial" panose="020B0604020202020204" pitchFamily="34" charset="0"/>
                </a:rPr>
                <a:t>versión</a:t>
              </a:r>
              <a:r>
                <a:rPr lang="en-US" sz="3200" b="1" i="1" dirty="0">
                  <a:solidFill>
                    <a:srgbClr val="BAABCE"/>
                  </a:solidFill>
                  <a:latin typeface="Arial" panose="020B0604020202020204" pitchFamily="34" charset="0"/>
                  <a:cs typeface="Arial" panose="020B0604020202020204" pitchFamily="34" charset="0"/>
                </a:rPr>
                <a:t> 4.0 (</a:t>
              </a:r>
              <a:r>
                <a:rPr lang="en-US" sz="3200" b="1" i="1" dirty="0" err="1">
                  <a:solidFill>
                    <a:srgbClr val="BAABCE"/>
                  </a:solidFill>
                  <a:latin typeface="Arial" panose="020B0604020202020204" pitchFamily="34" charset="0"/>
                  <a:cs typeface="Arial" panose="020B0604020202020204" pitchFamily="34" charset="0"/>
                </a:rPr>
                <a:t>oeste</a:t>
              </a:r>
              <a:r>
                <a:rPr lang="en-US" sz="3200" b="1" i="1" dirty="0">
                  <a:solidFill>
                    <a:srgbClr val="BAABCE"/>
                  </a:solidFill>
                  <a:latin typeface="Arial" panose="020B0604020202020204" pitchFamily="34" charset="0"/>
                  <a:cs typeface="Arial" panose="020B0604020202020204" pitchFamily="34" charset="0"/>
                </a:rPr>
                <a:t>)</a:t>
              </a: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42875" y="3448050"/>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39828" y="5539464"/>
            <a:ext cx="1691720" cy="422930"/>
          </a:xfrm>
          <a:prstGeom prst="rect">
            <a:avLst/>
          </a:prstGeom>
        </p:spPr>
      </p:pic>
    </p:spTree>
    <p:extLst>
      <p:ext uri="{BB962C8B-B14F-4D97-AF65-F5344CB8AC3E}">
        <p14:creationId xmlns:p14="http://schemas.microsoft.com/office/powerpoint/2010/main" val="3701150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22</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25047" y="739070"/>
            <a:ext cx="9316363" cy="5246271"/>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3200" b="1" dirty="0" err="1">
                  <a:solidFill>
                    <a:schemeClr val="bg1"/>
                  </a:solidFill>
                  <a:latin typeface="Arial" panose="020B0604020202020204" pitchFamily="34" charset="0"/>
                  <a:cs typeface="Arial" panose="020B0604020202020204" pitchFamily="34" charset="0"/>
                </a:rPr>
                <a:t>CalEnviroScreen</a:t>
              </a:r>
              <a:r>
                <a:rPr lang="en-US" sz="3200" b="1" dirty="0">
                  <a:solidFill>
                    <a:schemeClr val="bg1"/>
                  </a:solidFill>
                  <a:latin typeface="Arial" panose="020B0604020202020204" pitchFamily="34" charset="0"/>
                  <a:cs typeface="Arial" panose="020B0604020202020204" pitchFamily="34" charset="0"/>
                </a:rPr>
                <a:t> version 4.0 (East) </a:t>
              </a:r>
            </a:p>
            <a:p>
              <a:pPr marL="53975"/>
              <a:endParaRPr lang="en-US" sz="3200" b="1" dirty="0">
                <a:solidFill>
                  <a:schemeClr val="bg1"/>
                </a:solidFill>
                <a:latin typeface="Arial" panose="020B0604020202020204" pitchFamily="34" charset="0"/>
                <a:cs typeface="Arial" panose="020B0604020202020204" pitchFamily="34" charset="0"/>
              </a:endParaRPr>
            </a:p>
            <a:p>
              <a:pPr marL="53975">
                <a:spcBef>
                  <a:spcPts val="600"/>
                </a:spcBef>
              </a:pPr>
              <a:r>
                <a:rPr lang="en-US" sz="3200" b="1" i="1" dirty="0" err="1">
                  <a:solidFill>
                    <a:srgbClr val="BAABCE"/>
                  </a:solidFill>
                  <a:latin typeface="Arial" panose="020B0604020202020204" pitchFamily="34" charset="0"/>
                  <a:cs typeface="Arial" panose="020B0604020202020204" pitchFamily="34" charset="0"/>
                </a:rPr>
                <a:t>CalEnviroScreen</a:t>
              </a:r>
              <a:r>
                <a:rPr lang="en-US" sz="3200" b="1" i="1" dirty="0">
                  <a:solidFill>
                    <a:srgbClr val="BAABCE"/>
                  </a:solidFill>
                  <a:latin typeface="Arial" panose="020B0604020202020204" pitchFamily="34" charset="0"/>
                  <a:cs typeface="Arial" panose="020B0604020202020204" pitchFamily="34" charset="0"/>
                </a:rPr>
                <a:t> </a:t>
              </a:r>
              <a:r>
                <a:rPr lang="en-US" sz="3200" b="1" i="1" dirty="0" err="1">
                  <a:solidFill>
                    <a:srgbClr val="BAABCE"/>
                  </a:solidFill>
                  <a:latin typeface="Arial" panose="020B0604020202020204" pitchFamily="34" charset="0"/>
                  <a:cs typeface="Arial" panose="020B0604020202020204" pitchFamily="34" charset="0"/>
                </a:rPr>
                <a:t>versión</a:t>
              </a:r>
              <a:r>
                <a:rPr lang="en-US" sz="3200" b="1" i="1" dirty="0">
                  <a:solidFill>
                    <a:srgbClr val="BAABCE"/>
                  </a:solidFill>
                  <a:latin typeface="Arial" panose="020B0604020202020204" pitchFamily="34" charset="0"/>
                  <a:cs typeface="Arial" panose="020B0604020202020204" pitchFamily="34" charset="0"/>
                </a:rPr>
                <a:t> 4.0 (</a:t>
              </a:r>
              <a:r>
                <a:rPr lang="en-US" sz="3200" b="1" i="1" dirty="0" err="1">
                  <a:solidFill>
                    <a:srgbClr val="BAABCE"/>
                  </a:solidFill>
                  <a:latin typeface="Arial" panose="020B0604020202020204" pitchFamily="34" charset="0"/>
                  <a:cs typeface="Arial" panose="020B0604020202020204" pitchFamily="34" charset="0"/>
                </a:rPr>
                <a:t>este</a:t>
              </a:r>
              <a:r>
                <a:rPr lang="en-US" sz="3200" b="1" i="1" dirty="0">
                  <a:solidFill>
                    <a:srgbClr val="BAABCE"/>
                  </a:solidFill>
                  <a:latin typeface="Arial" panose="020B0604020202020204" pitchFamily="34" charset="0"/>
                  <a:cs typeface="Arial" panose="020B0604020202020204" pitchFamily="34" charset="0"/>
                </a:rPr>
                <a:t>)</a:t>
              </a: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42875" y="3448050"/>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723831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23</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37434" y="739070"/>
            <a:ext cx="9291588" cy="5246271"/>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2400" b="1" dirty="0">
                  <a:solidFill>
                    <a:schemeClr val="bg1"/>
                  </a:solidFill>
                  <a:latin typeface="Arial" panose="020B0604020202020204" pitchFamily="34" charset="0"/>
                  <a:cs typeface="Arial" panose="020B0604020202020204" pitchFamily="34" charset="0"/>
                </a:rPr>
                <a:t>SANDAG Activity Based Model (ABM) – </a:t>
              </a:r>
            </a:p>
            <a:p>
              <a:pPr marL="53975"/>
              <a:endParaRPr lang="en-US" sz="1050" b="1" dirty="0">
                <a:solidFill>
                  <a:schemeClr val="bg1"/>
                </a:solidFill>
                <a:latin typeface="Arial" panose="020B0604020202020204" pitchFamily="34" charset="0"/>
                <a:cs typeface="Arial" panose="020B0604020202020204" pitchFamily="34" charset="0"/>
              </a:endParaRPr>
            </a:p>
            <a:p>
              <a:pPr marL="53975"/>
              <a:r>
                <a:rPr lang="en-US" sz="2400" b="1" dirty="0">
                  <a:solidFill>
                    <a:schemeClr val="bg1"/>
                  </a:solidFill>
                  <a:latin typeface="Arial" panose="020B0604020202020204" pitchFamily="34" charset="0"/>
                  <a:cs typeface="Arial" panose="020B0604020202020204" pitchFamily="34" charset="0"/>
                </a:rPr>
                <a:t>Traffic Analysis Zones (West) </a:t>
              </a:r>
            </a:p>
            <a:p>
              <a:pPr marL="53975"/>
              <a:endParaRPr lang="en-US" sz="2800" b="1" dirty="0">
                <a:solidFill>
                  <a:schemeClr val="bg1"/>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Modelo basado en actividades (ABM)</a:t>
              </a:r>
              <a:r>
                <a:rPr lang="en-US" sz="2400" b="1" i="1" dirty="0">
                  <a:solidFill>
                    <a:srgbClr val="BAABCE"/>
                  </a:solidFill>
                  <a:latin typeface="Arial" panose="020B0604020202020204" pitchFamily="34" charset="0"/>
                  <a:cs typeface="Arial" panose="020B0604020202020204" pitchFamily="34" charset="0"/>
                </a:rPr>
                <a:t> – </a:t>
              </a:r>
            </a:p>
            <a:p>
              <a:pPr marL="53975">
                <a:spcBef>
                  <a:spcPts val="600"/>
                </a:spcBef>
              </a:pPr>
              <a:r>
                <a:rPr lang="pt-BR" sz="2400" b="1" i="1" dirty="0">
                  <a:solidFill>
                    <a:srgbClr val="BAABCE"/>
                  </a:solidFill>
                  <a:latin typeface="Arial" panose="020B0604020202020204" pitchFamily="34" charset="0"/>
                  <a:cs typeface="Arial" panose="020B0604020202020204" pitchFamily="34" charset="0"/>
                </a:rPr>
                <a:t>Zonas de análisis de tráfico</a:t>
              </a:r>
              <a:r>
                <a:rPr lang="en-US" sz="2400" b="1" i="1" dirty="0">
                  <a:solidFill>
                    <a:srgbClr val="BAABCE"/>
                  </a:solidFill>
                  <a:latin typeface="Arial" panose="020B0604020202020204" pitchFamily="34" charset="0"/>
                  <a:cs typeface="Arial" panose="020B0604020202020204" pitchFamily="34" charset="0"/>
                </a:rPr>
                <a:t> (</a:t>
              </a:r>
              <a:r>
                <a:rPr lang="en-US" sz="2400" b="1" i="1" dirty="0" err="1">
                  <a:solidFill>
                    <a:srgbClr val="BAABCE"/>
                  </a:solidFill>
                  <a:latin typeface="Arial" panose="020B0604020202020204" pitchFamily="34" charset="0"/>
                  <a:cs typeface="Arial" panose="020B0604020202020204" pitchFamily="34" charset="0"/>
                </a:rPr>
                <a:t>oeste</a:t>
              </a:r>
              <a:r>
                <a:rPr lang="en-US" sz="2400" b="1" i="1" dirty="0">
                  <a:solidFill>
                    <a:srgbClr val="BAABCE"/>
                  </a:solidFill>
                  <a:latin typeface="Arial" panose="020B0604020202020204" pitchFamily="34" charset="0"/>
                  <a:cs typeface="Arial" panose="020B0604020202020204" pitchFamily="34" charset="0"/>
                </a:rPr>
                <a:t>)</a:t>
              </a:r>
              <a:endParaRPr lang="en-US" sz="3200" b="1" i="1" dirty="0">
                <a:solidFill>
                  <a:srgbClr val="BAABCE"/>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04374" y="3351797"/>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2119705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24</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0137" y="739070"/>
            <a:ext cx="9286181" cy="5246271"/>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2400" b="1" dirty="0">
                  <a:solidFill>
                    <a:schemeClr val="bg1"/>
                  </a:solidFill>
                  <a:latin typeface="Arial" panose="020B0604020202020204" pitchFamily="34" charset="0"/>
                  <a:cs typeface="Arial" panose="020B0604020202020204" pitchFamily="34" charset="0"/>
                </a:rPr>
                <a:t>SANDAG Activity Based Model (ABM) – </a:t>
              </a:r>
            </a:p>
            <a:p>
              <a:pPr marL="53975"/>
              <a:endParaRPr lang="en-US" sz="1050" b="1" dirty="0">
                <a:solidFill>
                  <a:schemeClr val="bg1"/>
                </a:solidFill>
                <a:latin typeface="Arial" panose="020B0604020202020204" pitchFamily="34" charset="0"/>
                <a:cs typeface="Arial" panose="020B0604020202020204" pitchFamily="34" charset="0"/>
              </a:endParaRPr>
            </a:p>
            <a:p>
              <a:pPr marL="53975"/>
              <a:r>
                <a:rPr lang="en-US" sz="2400" b="1" dirty="0">
                  <a:solidFill>
                    <a:schemeClr val="bg1"/>
                  </a:solidFill>
                  <a:latin typeface="Arial" panose="020B0604020202020204" pitchFamily="34" charset="0"/>
                  <a:cs typeface="Arial" panose="020B0604020202020204" pitchFamily="34" charset="0"/>
                </a:rPr>
                <a:t>Traffic Analysis Zones (East) </a:t>
              </a:r>
            </a:p>
            <a:p>
              <a:pPr marL="53975"/>
              <a:endParaRPr lang="en-US" sz="2800" b="1" dirty="0">
                <a:solidFill>
                  <a:schemeClr val="bg1"/>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Modelo basado en actividades (ABM)</a:t>
              </a:r>
              <a:r>
                <a:rPr lang="en-US" sz="2400" b="1" i="1" dirty="0">
                  <a:solidFill>
                    <a:srgbClr val="BAABCE"/>
                  </a:solidFill>
                  <a:latin typeface="Arial" panose="020B0604020202020204" pitchFamily="34" charset="0"/>
                  <a:cs typeface="Arial" panose="020B0604020202020204" pitchFamily="34" charset="0"/>
                </a:rPr>
                <a:t> – </a:t>
              </a:r>
            </a:p>
            <a:p>
              <a:pPr marL="53975">
                <a:spcBef>
                  <a:spcPts val="600"/>
                </a:spcBef>
              </a:pPr>
              <a:r>
                <a:rPr lang="pt-BR" sz="2400" b="1" i="1" dirty="0">
                  <a:solidFill>
                    <a:srgbClr val="BAABCE"/>
                  </a:solidFill>
                  <a:latin typeface="Arial" panose="020B0604020202020204" pitchFamily="34" charset="0"/>
                  <a:cs typeface="Arial" panose="020B0604020202020204" pitchFamily="34" charset="0"/>
                </a:rPr>
                <a:t>Zonas de análisis de tráfico</a:t>
              </a:r>
              <a:r>
                <a:rPr lang="en-US" sz="2400" b="1" i="1" dirty="0">
                  <a:solidFill>
                    <a:srgbClr val="BAABCE"/>
                  </a:solidFill>
                  <a:latin typeface="Arial" panose="020B0604020202020204" pitchFamily="34" charset="0"/>
                  <a:cs typeface="Arial" panose="020B0604020202020204" pitchFamily="34" charset="0"/>
                </a:rPr>
                <a:t> (</a:t>
              </a:r>
              <a:r>
                <a:rPr lang="en-US" sz="2400" b="1" i="1" dirty="0" err="1">
                  <a:solidFill>
                    <a:srgbClr val="BAABCE"/>
                  </a:solidFill>
                  <a:latin typeface="Arial" panose="020B0604020202020204" pitchFamily="34" charset="0"/>
                  <a:cs typeface="Arial" panose="020B0604020202020204" pitchFamily="34" charset="0"/>
                </a:rPr>
                <a:t>este</a:t>
              </a:r>
              <a:r>
                <a:rPr lang="en-US" sz="2400" b="1" i="1" dirty="0">
                  <a:solidFill>
                    <a:srgbClr val="BAABCE"/>
                  </a:solidFill>
                  <a:latin typeface="Arial" panose="020B0604020202020204" pitchFamily="34" charset="0"/>
                  <a:cs typeface="Arial" panose="020B0604020202020204" pitchFamily="34" charset="0"/>
                </a:rPr>
                <a:t>)</a:t>
              </a:r>
              <a:endParaRPr lang="en-US" sz="3200" b="1" i="1" dirty="0">
                <a:solidFill>
                  <a:srgbClr val="BAABCE"/>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04374" y="3351797"/>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1653997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25</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6559" y="739070"/>
            <a:ext cx="9273337" cy="5246271"/>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2400" b="1" dirty="0">
                  <a:solidFill>
                    <a:schemeClr val="bg1"/>
                  </a:solidFill>
                  <a:latin typeface="Arial" panose="020B0604020202020204" pitchFamily="34" charset="0"/>
                  <a:cs typeface="Arial" panose="020B0604020202020204" pitchFamily="34" charset="0"/>
                </a:rPr>
                <a:t>SANDAG Activity Based Model (ABM) – </a:t>
              </a:r>
            </a:p>
            <a:p>
              <a:pPr marL="53975"/>
              <a:endParaRPr lang="en-US" sz="1050" b="1" dirty="0">
                <a:solidFill>
                  <a:schemeClr val="bg1"/>
                </a:solidFill>
                <a:latin typeface="Arial" panose="020B0604020202020204" pitchFamily="34" charset="0"/>
                <a:cs typeface="Arial" panose="020B0604020202020204" pitchFamily="34" charset="0"/>
              </a:endParaRPr>
            </a:p>
            <a:p>
              <a:pPr marL="53975"/>
              <a:r>
                <a:rPr lang="en-US" sz="2400" b="1" dirty="0">
                  <a:solidFill>
                    <a:schemeClr val="bg1"/>
                  </a:solidFill>
                  <a:latin typeface="Arial" panose="020B0604020202020204" pitchFamily="34" charset="0"/>
                  <a:cs typeface="Arial" panose="020B0604020202020204" pitchFamily="34" charset="0"/>
                </a:rPr>
                <a:t>Roadway Network (West) </a:t>
              </a:r>
            </a:p>
            <a:p>
              <a:pPr marL="53975"/>
              <a:endParaRPr lang="en-US" sz="2800" b="1" dirty="0">
                <a:solidFill>
                  <a:schemeClr val="bg1"/>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Modelo basado en actividades (ABM)</a:t>
              </a:r>
              <a:r>
                <a:rPr lang="en-US" sz="2400" b="1" i="1" dirty="0">
                  <a:solidFill>
                    <a:srgbClr val="BAABCE"/>
                  </a:solidFill>
                  <a:latin typeface="Arial" panose="020B0604020202020204" pitchFamily="34" charset="0"/>
                  <a:cs typeface="Arial" panose="020B0604020202020204" pitchFamily="34" charset="0"/>
                </a:rPr>
                <a:t> – </a:t>
              </a:r>
            </a:p>
            <a:p>
              <a:pPr marL="53975">
                <a:spcBef>
                  <a:spcPts val="600"/>
                </a:spcBef>
              </a:pPr>
              <a:endParaRPr lang="en-US" sz="1050" b="1" i="1" dirty="0">
                <a:solidFill>
                  <a:srgbClr val="BAABCE"/>
                </a:solidFill>
                <a:latin typeface="Arial" panose="020B0604020202020204" pitchFamily="34" charset="0"/>
                <a:cs typeface="Arial" panose="020B0604020202020204" pitchFamily="34" charset="0"/>
              </a:endParaRPr>
            </a:p>
            <a:p>
              <a:pPr marL="53975">
                <a:spcBef>
                  <a:spcPts val="600"/>
                </a:spcBef>
              </a:pPr>
              <a:r>
                <a:rPr lang="pt-BR" sz="2400" b="1" i="1" dirty="0">
                  <a:solidFill>
                    <a:srgbClr val="BAABCE"/>
                  </a:solidFill>
                  <a:latin typeface="Arial" panose="020B0604020202020204" pitchFamily="34" charset="0"/>
                  <a:cs typeface="Arial" panose="020B0604020202020204" pitchFamily="34" charset="0"/>
                </a:rPr>
                <a:t>Red vial </a:t>
              </a:r>
              <a:r>
                <a:rPr lang="en-US" sz="2400" b="1" i="1" dirty="0">
                  <a:solidFill>
                    <a:srgbClr val="BAABCE"/>
                  </a:solidFill>
                  <a:latin typeface="Arial" panose="020B0604020202020204" pitchFamily="34" charset="0"/>
                  <a:cs typeface="Arial" panose="020B0604020202020204" pitchFamily="34" charset="0"/>
                </a:rPr>
                <a:t> (</a:t>
              </a:r>
              <a:r>
                <a:rPr lang="en-US" sz="2400" b="1" i="1" dirty="0" err="1">
                  <a:solidFill>
                    <a:srgbClr val="BAABCE"/>
                  </a:solidFill>
                  <a:latin typeface="Arial" panose="020B0604020202020204" pitchFamily="34" charset="0"/>
                  <a:cs typeface="Arial" panose="020B0604020202020204" pitchFamily="34" charset="0"/>
                </a:rPr>
                <a:t>oeste</a:t>
              </a:r>
              <a:r>
                <a:rPr lang="en-US" sz="2400" b="1" i="1" dirty="0">
                  <a:solidFill>
                    <a:srgbClr val="BAABCE"/>
                  </a:solidFill>
                  <a:latin typeface="Arial" panose="020B0604020202020204" pitchFamily="34" charset="0"/>
                  <a:cs typeface="Arial" panose="020B0604020202020204" pitchFamily="34" charset="0"/>
                </a:rPr>
                <a:t>)</a:t>
              </a:r>
              <a:endParaRPr lang="en-US" sz="3200" b="1" i="1" dirty="0">
                <a:solidFill>
                  <a:srgbClr val="BAABCE"/>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04374" y="3380672"/>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4212192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26</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6559" y="740811"/>
            <a:ext cx="9273337" cy="5242789"/>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2400" b="1" dirty="0">
                  <a:solidFill>
                    <a:schemeClr val="bg1"/>
                  </a:solidFill>
                  <a:latin typeface="Arial" panose="020B0604020202020204" pitchFamily="34" charset="0"/>
                  <a:cs typeface="Arial" panose="020B0604020202020204" pitchFamily="34" charset="0"/>
                </a:rPr>
                <a:t>SANDAG Activity Based Model (ABM) – </a:t>
              </a:r>
            </a:p>
            <a:p>
              <a:pPr marL="53975"/>
              <a:endParaRPr lang="en-US" sz="1050" b="1" dirty="0">
                <a:solidFill>
                  <a:schemeClr val="bg1"/>
                </a:solidFill>
                <a:latin typeface="Arial" panose="020B0604020202020204" pitchFamily="34" charset="0"/>
                <a:cs typeface="Arial" panose="020B0604020202020204" pitchFamily="34" charset="0"/>
              </a:endParaRPr>
            </a:p>
            <a:p>
              <a:pPr marL="53975"/>
              <a:r>
                <a:rPr lang="en-US" sz="2400" b="1" dirty="0">
                  <a:solidFill>
                    <a:schemeClr val="bg1"/>
                  </a:solidFill>
                  <a:latin typeface="Arial" panose="020B0604020202020204" pitchFamily="34" charset="0"/>
                  <a:cs typeface="Arial" panose="020B0604020202020204" pitchFamily="34" charset="0"/>
                </a:rPr>
                <a:t>Roadway Network (East) </a:t>
              </a:r>
            </a:p>
            <a:p>
              <a:pPr marL="53975"/>
              <a:endParaRPr lang="en-US" sz="2800" b="1" dirty="0">
                <a:solidFill>
                  <a:schemeClr val="bg1"/>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Modelo basado en actividades (ABM)</a:t>
              </a:r>
              <a:r>
                <a:rPr lang="en-US" sz="2400" b="1" i="1" dirty="0">
                  <a:solidFill>
                    <a:srgbClr val="BAABCE"/>
                  </a:solidFill>
                  <a:latin typeface="Arial" panose="020B0604020202020204" pitchFamily="34" charset="0"/>
                  <a:cs typeface="Arial" panose="020B0604020202020204" pitchFamily="34" charset="0"/>
                </a:rPr>
                <a:t> – </a:t>
              </a:r>
            </a:p>
            <a:p>
              <a:pPr marL="53975">
                <a:spcBef>
                  <a:spcPts val="600"/>
                </a:spcBef>
              </a:pPr>
              <a:endParaRPr lang="en-US" sz="1050" b="1" i="1" dirty="0">
                <a:solidFill>
                  <a:srgbClr val="BAABCE"/>
                </a:solidFill>
                <a:latin typeface="Arial" panose="020B0604020202020204" pitchFamily="34" charset="0"/>
                <a:cs typeface="Arial" panose="020B0604020202020204" pitchFamily="34" charset="0"/>
              </a:endParaRPr>
            </a:p>
            <a:p>
              <a:pPr marL="53975">
                <a:spcBef>
                  <a:spcPts val="600"/>
                </a:spcBef>
              </a:pPr>
              <a:r>
                <a:rPr lang="pt-BR" sz="2400" b="1" i="1" dirty="0">
                  <a:solidFill>
                    <a:srgbClr val="BAABCE"/>
                  </a:solidFill>
                  <a:latin typeface="Arial" panose="020B0604020202020204" pitchFamily="34" charset="0"/>
                  <a:cs typeface="Arial" panose="020B0604020202020204" pitchFamily="34" charset="0"/>
                </a:rPr>
                <a:t>Red vial</a:t>
              </a:r>
              <a:r>
                <a:rPr lang="en-US" sz="2400" b="1" i="1" dirty="0">
                  <a:solidFill>
                    <a:srgbClr val="BAABCE"/>
                  </a:solidFill>
                  <a:latin typeface="Arial" panose="020B0604020202020204" pitchFamily="34" charset="0"/>
                  <a:cs typeface="Arial" panose="020B0604020202020204" pitchFamily="34" charset="0"/>
                </a:rPr>
                <a:t> (</a:t>
              </a:r>
              <a:r>
                <a:rPr lang="en-US" sz="2400" b="1" i="1" dirty="0" err="1">
                  <a:solidFill>
                    <a:srgbClr val="BAABCE"/>
                  </a:solidFill>
                  <a:latin typeface="Arial" panose="020B0604020202020204" pitchFamily="34" charset="0"/>
                  <a:cs typeface="Arial" panose="020B0604020202020204" pitchFamily="34" charset="0"/>
                </a:rPr>
                <a:t>este</a:t>
              </a:r>
              <a:r>
                <a:rPr lang="en-US" sz="2400" b="1" i="1" dirty="0">
                  <a:solidFill>
                    <a:srgbClr val="BAABCE"/>
                  </a:solidFill>
                  <a:latin typeface="Arial" panose="020B0604020202020204" pitchFamily="34" charset="0"/>
                  <a:cs typeface="Arial" panose="020B0604020202020204" pitchFamily="34" charset="0"/>
                </a:rPr>
                <a:t>)</a:t>
              </a:r>
              <a:endParaRPr lang="en-US" sz="3200" b="1" i="1" dirty="0">
                <a:solidFill>
                  <a:srgbClr val="BAABCE"/>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04374" y="3380672"/>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3215002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27</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9369" y="744285"/>
            <a:ext cx="9267717" cy="5235840"/>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2400" b="1" dirty="0">
                  <a:solidFill>
                    <a:schemeClr val="bg1"/>
                  </a:solidFill>
                  <a:latin typeface="Arial" panose="020B0604020202020204" pitchFamily="34" charset="0"/>
                  <a:cs typeface="Arial" panose="020B0604020202020204" pitchFamily="34" charset="0"/>
                </a:rPr>
                <a:t>SANDAG Activity Based Model (ABM) – </a:t>
              </a:r>
            </a:p>
            <a:p>
              <a:pPr marL="53975"/>
              <a:endParaRPr lang="en-US" sz="1050" b="1" dirty="0">
                <a:solidFill>
                  <a:schemeClr val="bg1"/>
                </a:solidFill>
                <a:latin typeface="Arial" panose="020B0604020202020204" pitchFamily="34" charset="0"/>
                <a:cs typeface="Arial" panose="020B0604020202020204" pitchFamily="34" charset="0"/>
              </a:endParaRPr>
            </a:p>
            <a:p>
              <a:pPr marL="53975"/>
              <a:r>
                <a:rPr lang="en-US" sz="2400" b="1" dirty="0">
                  <a:solidFill>
                    <a:schemeClr val="bg1"/>
                  </a:solidFill>
                  <a:latin typeface="Arial" panose="020B0604020202020204" pitchFamily="34" charset="0"/>
                  <a:cs typeface="Arial" panose="020B0604020202020204" pitchFamily="34" charset="0"/>
                </a:rPr>
                <a:t>Transit Network (West) </a:t>
              </a:r>
            </a:p>
            <a:p>
              <a:pPr marL="53975"/>
              <a:endParaRPr lang="en-US" sz="2800" b="1" dirty="0">
                <a:solidFill>
                  <a:schemeClr val="bg1"/>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Modelo basado en actividades (ABM)</a:t>
              </a:r>
              <a:r>
                <a:rPr lang="en-US" sz="2400" b="1" i="1" dirty="0">
                  <a:solidFill>
                    <a:srgbClr val="BAABCE"/>
                  </a:solidFill>
                  <a:latin typeface="Arial" panose="020B0604020202020204" pitchFamily="34" charset="0"/>
                  <a:cs typeface="Arial" panose="020B0604020202020204" pitchFamily="34" charset="0"/>
                </a:rPr>
                <a:t> – </a:t>
              </a:r>
            </a:p>
            <a:p>
              <a:pPr marL="53975">
                <a:spcBef>
                  <a:spcPts val="600"/>
                </a:spcBef>
              </a:pPr>
              <a:endParaRPr lang="en-US" sz="1050" b="1" i="1" dirty="0">
                <a:solidFill>
                  <a:srgbClr val="BAABCE"/>
                </a:solidFill>
                <a:latin typeface="Arial" panose="020B0604020202020204" pitchFamily="34" charset="0"/>
                <a:cs typeface="Arial" panose="020B0604020202020204" pitchFamily="34" charset="0"/>
              </a:endParaRPr>
            </a:p>
            <a:p>
              <a:pPr marL="53975">
                <a:spcBef>
                  <a:spcPts val="600"/>
                </a:spcBef>
              </a:pPr>
              <a:r>
                <a:rPr lang="pt-BR" sz="2400" b="1" i="1" dirty="0">
                  <a:solidFill>
                    <a:srgbClr val="BAABCE"/>
                  </a:solidFill>
                  <a:latin typeface="Arial" panose="020B0604020202020204" pitchFamily="34" charset="0"/>
                  <a:cs typeface="Arial" panose="020B0604020202020204" pitchFamily="34" charset="0"/>
                </a:rPr>
                <a:t>Red de transporte público </a:t>
              </a:r>
              <a:r>
                <a:rPr lang="en-US" sz="2400" b="1" i="1" dirty="0">
                  <a:solidFill>
                    <a:srgbClr val="BAABCE"/>
                  </a:solidFill>
                  <a:latin typeface="Arial" panose="020B0604020202020204" pitchFamily="34" charset="0"/>
                  <a:cs typeface="Arial" panose="020B0604020202020204" pitchFamily="34" charset="0"/>
                </a:rPr>
                <a:t>(</a:t>
              </a:r>
              <a:r>
                <a:rPr lang="en-US" sz="2400" b="1" i="1" dirty="0" err="1">
                  <a:solidFill>
                    <a:srgbClr val="BAABCE"/>
                  </a:solidFill>
                  <a:latin typeface="Arial" panose="020B0604020202020204" pitchFamily="34" charset="0"/>
                  <a:cs typeface="Arial" panose="020B0604020202020204" pitchFamily="34" charset="0"/>
                </a:rPr>
                <a:t>oeste</a:t>
              </a:r>
              <a:r>
                <a:rPr lang="en-US" sz="2400" b="1" i="1" dirty="0">
                  <a:solidFill>
                    <a:srgbClr val="BAABCE"/>
                  </a:solidFill>
                  <a:latin typeface="Arial" panose="020B0604020202020204" pitchFamily="34" charset="0"/>
                  <a:cs typeface="Arial" panose="020B0604020202020204" pitchFamily="34" charset="0"/>
                </a:rPr>
                <a:t>)</a:t>
              </a:r>
              <a:endParaRPr lang="en-US" sz="3200" b="1" i="1" dirty="0">
                <a:solidFill>
                  <a:srgbClr val="BAABCE"/>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04374" y="3053415"/>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491916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6">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28</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55750" y="741213"/>
            <a:ext cx="9254955" cy="5241985"/>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2400" b="1" dirty="0">
                  <a:solidFill>
                    <a:schemeClr val="bg1"/>
                  </a:solidFill>
                  <a:latin typeface="Arial" panose="020B0604020202020204" pitchFamily="34" charset="0"/>
                  <a:cs typeface="Arial" panose="020B0604020202020204" pitchFamily="34" charset="0"/>
                </a:rPr>
                <a:t>SANDAG Activity Based Model (ABM) – </a:t>
              </a:r>
            </a:p>
            <a:p>
              <a:pPr marL="53975"/>
              <a:endParaRPr lang="en-US" sz="1050" b="1" dirty="0">
                <a:solidFill>
                  <a:schemeClr val="bg1"/>
                </a:solidFill>
                <a:latin typeface="Arial" panose="020B0604020202020204" pitchFamily="34" charset="0"/>
                <a:cs typeface="Arial" panose="020B0604020202020204" pitchFamily="34" charset="0"/>
              </a:endParaRPr>
            </a:p>
            <a:p>
              <a:pPr marL="53975"/>
              <a:r>
                <a:rPr lang="en-US" sz="2400" b="1" dirty="0">
                  <a:solidFill>
                    <a:schemeClr val="bg1"/>
                  </a:solidFill>
                  <a:latin typeface="Arial" panose="020B0604020202020204" pitchFamily="34" charset="0"/>
                  <a:cs typeface="Arial" panose="020B0604020202020204" pitchFamily="34" charset="0"/>
                </a:rPr>
                <a:t>Transit Network (East) </a:t>
              </a:r>
            </a:p>
            <a:p>
              <a:pPr marL="53975"/>
              <a:endParaRPr lang="en-US" sz="2800" b="1" dirty="0">
                <a:solidFill>
                  <a:schemeClr val="bg1"/>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Modelo basado en actividades (ABM)</a:t>
              </a:r>
              <a:r>
                <a:rPr lang="en-US" sz="2400" b="1" i="1" dirty="0">
                  <a:solidFill>
                    <a:srgbClr val="BAABCE"/>
                  </a:solidFill>
                  <a:latin typeface="Arial" panose="020B0604020202020204" pitchFamily="34" charset="0"/>
                  <a:cs typeface="Arial" panose="020B0604020202020204" pitchFamily="34" charset="0"/>
                </a:rPr>
                <a:t> – </a:t>
              </a:r>
            </a:p>
            <a:p>
              <a:pPr marL="53975">
                <a:spcBef>
                  <a:spcPts val="600"/>
                </a:spcBef>
              </a:pPr>
              <a:endParaRPr lang="en-US" sz="1050" b="1" i="1" dirty="0">
                <a:solidFill>
                  <a:srgbClr val="BAABCE"/>
                </a:solidFill>
                <a:latin typeface="Arial" panose="020B0604020202020204" pitchFamily="34" charset="0"/>
                <a:cs typeface="Arial" panose="020B0604020202020204" pitchFamily="34" charset="0"/>
              </a:endParaRPr>
            </a:p>
            <a:p>
              <a:pPr marL="53975">
                <a:spcBef>
                  <a:spcPts val="600"/>
                </a:spcBef>
              </a:pPr>
              <a:r>
                <a:rPr lang="pt-BR" sz="2400" b="1" i="1" dirty="0">
                  <a:solidFill>
                    <a:srgbClr val="BAABCE"/>
                  </a:solidFill>
                  <a:latin typeface="Arial" panose="020B0604020202020204" pitchFamily="34" charset="0"/>
                  <a:cs typeface="Arial" panose="020B0604020202020204" pitchFamily="34" charset="0"/>
                </a:rPr>
                <a:t>Red de transporte público </a:t>
              </a:r>
              <a:r>
                <a:rPr lang="en-US" sz="2400" b="1" i="1" dirty="0">
                  <a:solidFill>
                    <a:srgbClr val="BAABCE"/>
                  </a:solidFill>
                  <a:latin typeface="Arial" panose="020B0604020202020204" pitchFamily="34" charset="0"/>
                  <a:cs typeface="Arial" panose="020B0604020202020204" pitchFamily="34" charset="0"/>
                </a:rPr>
                <a:t>(</a:t>
              </a:r>
              <a:r>
                <a:rPr lang="en-US" sz="2400" b="1" i="1" dirty="0" err="1">
                  <a:solidFill>
                    <a:srgbClr val="BAABCE"/>
                  </a:solidFill>
                  <a:latin typeface="Arial" panose="020B0604020202020204" pitchFamily="34" charset="0"/>
                  <a:cs typeface="Arial" panose="020B0604020202020204" pitchFamily="34" charset="0"/>
                </a:rPr>
                <a:t>este</a:t>
              </a:r>
              <a:r>
                <a:rPr lang="en-US" sz="2400" b="1" i="1" dirty="0">
                  <a:solidFill>
                    <a:srgbClr val="BAABCE"/>
                  </a:solidFill>
                  <a:latin typeface="Arial" panose="020B0604020202020204" pitchFamily="34" charset="0"/>
                  <a:cs typeface="Arial" panose="020B0604020202020204" pitchFamily="34" charset="0"/>
                </a:rPr>
                <a:t>)</a:t>
              </a:r>
              <a:endParaRPr lang="en-US" sz="3200" b="1" i="1" dirty="0">
                <a:solidFill>
                  <a:srgbClr val="BAABCE"/>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04374" y="3217044"/>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1605588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29</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6559" y="744285"/>
            <a:ext cx="9273337" cy="5235840"/>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2400" b="1" dirty="0">
                  <a:solidFill>
                    <a:schemeClr val="bg1"/>
                  </a:solidFill>
                  <a:latin typeface="Arial" panose="020B0604020202020204" pitchFamily="34" charset="0"/>
                  <a:cs typeface="Arial" panose="020B0604020202020204" pitchFamily="34" charset="0"/>
                </a:rPr>
                <a:t>SANDAG Activity Based Model (ABM) – </a:t>
              </a:r>
            </a:p>
            <a:p>
              <a:pPr marL="53975"/>
              <a:endParaRPr lang="en-US" sz="1050" b="1" dirty="0">
                <a:solidFill>
                  <a:schemeClr val="bg1"/>
                </a:solidFill>
                <a:latin typeface="Arial" panose="020B0604020202020204" pitchFamily="34" charset="0"/>
                <a:cs typeface="Arial" panose="020B0604020202020204" pitchFamily="34" charset="0"/>
              </a:endParaRPr>
            </a:p>
            <a:p>
              <a:pPr marL="53975"/>
              <a:r>
                <a:rPr lang="en-US" sz="2400" b="1" dirty="0">
                  <a:solidFill>
                    <a:schemeClr val="bg1"/>
                  </a:solidFill>
                  <a:latin typeface="Arial" panose="020B0604020202020204" pitchFamily="34" charset="0"/>
                  <a:cs typeface="Arial" panose="020B0604020202020204" pitchFamily="34" charset="0"/>
                </a:rPr>
                <a:t>Active Transportation Network (West) </a:t>
              </a:r>
            </a:p>
            <a:p>
              <a:pPr marL="53975"/>
              <a:endParaRPr lang="en-US" sz="2800" b="1" dirty="0">
                <a:solidFill>
                  <a:schemeClr val="bg1"/>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Modelo basado en actividades (ABM)</a:t>
              </a:r>
              <a:r>
                <a:rPr lang="en-US" sz="2400" b="1" i="1" dirty="0">
                  <a:solidFill>
                    <a:srgbClr val="BAABCE"/>
                  </a:solidFill>
                  <a:latin typeface="Arial" panose="020B0604020202020204" pitchFamily="34" charset="0"/>
                  <a:cs typeface="Arial" panose="020B0604020202020204" pitchFamily="34" charset="0"/>
                </a:rPr>
                <a:t> – </a:t>
              </a:r>
            </a:p>
            <a:p>
              <a:pPr marL="53975">
                <a:spcBef>
                  <a:spcPts val="600"/>
                </a:spcBef>
              </a:pPr>
              <a:endParaRPr lang="en-US" sz="1050" b="1" i="1" dirty="0">
                <a:solidFill>
                  <a:srgbClr val="BAABCE"/>
                </a:solidFill>
                <a:latin typeface="Arial" panose="020B0604020202020204" pitchFamily="34" charset="0"/>
                <a:cs typeface="Arial" panose="020B0604020202020204" pitchFamily="34" charset="0"/>
              </a:endParaRPr>
            </a:p>
            <a:p>
              <a:pPr marL="53975">
                <a:spcBef>
                  <a:spcPts val="600"/>
                </a:spcBef>
              </a:pPr>
              <a:r>
                <a:rPr lang="pt-BR" sz="2400" b="1" i="1" dirty="0">
                  <a:solidFill>
                    <a:srgbClr val="BAABCE"/>
                  </a:solidFill>
                  <a:latin typeface="Arial" panose="020B0604020202020204" pitchFamily="34" charset="0"/>
                  <a:cs typeface="Arial" panose="020B0604020202020204" pitchFamily="34" charset="0"/>
                </a:rPr>
                <a:t>Red de transporte no motorizado </a:t>
              </a:r>
              <a:r>
                <a:rPr lang="en-US" sz="2400" b="1" i="1" dirty="0">
                  <a:solidFill>
                    <a:srgbClr val="BAABCE"/>
                  </a:solidFill>
                  <a:latin typeface="Arial" panose="020B0604020202020204" pitchFamily="34" charset="0"/>
                  <a:cs typeface="Arial" panose="020B0604020202020204" pitchFamily="34" charset="0"/>
                </a:rPr>
                <a:t>(</a:t>
              </a:r>
              <a:r>
                <a:rPr lang="en-US" sz="2400" b="1" i="1" dirty="0" err="1">
                  <a:solidFill>
                    <a:srgbClr val="BAABCE"/>
                  </a:solidFill>
                  <a:latin typeface="Arial" panose="020B0604020202020204" pitchFamily="34" charset="0"/>
                  <a:cs typeface="Arial" panose="020B0604020202020204" pitchFamily="34" charset="0"/>
                </a:rPr>
                <a:t>oeste</a:t>
              </a:r>
              <a:r>
                <a:rPr lang="en-US" sz="2400" b="1" i="1" dirty="0">
                  <a:solidFill>
                    <a:srgbClr val="BAABCE"/>
                  </a:solidFill>
                  <a:latin typeface="Arial" panose="020B0604020202020204" pitchFamily="34" charset="0"/>
                  <a:cs typeface="Arial" panose="020B0604020202020204" pitchFamily="34" charset="0"/>
                </a:rPr>
                <a:t>)</a:t>
              </a:r>
              <a:endParaRPr lang="en-US" sz="3200" b="1" i="1" dirty="0">
                <a:solidFill>
                  <a:srgbClr val="BAABCE"/>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04374" y="3245919"/>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3597897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1159-F373-8D60-BB6F-290FBB17083A}"/>
              </a:ext>
            </a:extLst>
          </p:cNvPr>
          <p:cNvSpPr>
            <a:spLocks noGrp="1"/>
          </p:cNvSpPr>
          <p:nvPr>
            <p:ph type="title"/>
          </p:nvPr>
        </p:nvSpPr>
        <p:spPr/>
        <p:txBody>
          <a:bodyPr>
            <a:normAutofit fontScale="90000"/>
          </a:bodyPr>
          <a:lstStyle/>
          <a:p>
            <a:r>
              <a:rPr lang="en-US" dirty="0">
                <a:latin typeface="Avenir LT Std 55 Roman"/>
              </a:rPr>
              <a:t>Air Pollution /</a:t>
            </a:r>
            <a:br>
              <a:rPr lang="en-US" dirty="0"/>
            </a:br>
            <a:r>
              <a:rPr lang="en-US" dirty="0" err="1">
                <a:solidFill>
                  <a:srgbClr val="0070C0"/>
                </a:solidFill>
                <a:latin typeface="Avenir LT Std 55 Roman"/>
              </a:rPr>
              <a:t>Contaminación</a:t>
            </a:r>
            <a:r>
              <a:rPr lang="en-US" dirty="0">
                <a:solidFill>
                  <a:srgbClr val="0070C0"/>
                </a:solidFill>
                <a:latin typeface="Avenir LT Std 55 Roman"/>
              </a:rPr>
              <a:t> del Aire </a:t>
            </a:r>
          </a:p>
        </p:txBody>
      </p:sp>
      <p:sp>
        <p:nvSpPr>
          <p:cNvPr id="3" name="Content Placeholder 2">
            <a:extLst>
              <a:ext uri="{FF2B5EF4-FFF2-40B4-BE49-F238E27FC236}">
                <a16:creationId xmlns:a16="http://schemas.microsoft.com/office/drawing/2014/main" id="{12DFF757-F837-C60E-CE58-594E7AC1BA62}"/>
              </a:ext>
            </a:extLst>
          </p:cNvPr>
          <p:cNvSpPr>
            <a:spLocks noGrp="1"/>
          </p:cNvSpPr>
          <p:nvPr>
            <p:ph idx="1"/>
          </p:nvPr>
        </p:nvSpPr>
        <p:spPr>
          <a:xfrm>
            <a:off x="838200" y="1504604"/>
            <a:ext cx="6773119" cy="4672359"/>
          </a:xfrm>
        </p:spPr>
        <p:txBody>
          <a:bodyPr vert="horz" lIns="91440" tIns="45720" rIns="91440" bIns="45720" rtlCol="0" anchor="t">
            <a:normAutofit fontScale="70000" lnSpcReduction="20000"/>
          </a:bodyPr>
          <a:lstStyle/>
          <a:p>
            <a:r>
              <a:rPr lang="en-US" dirty="0">
                <a:latin typeface="Avenir LT Std 55 Roman"/>
              </a:rPr>
              <a:t>Is any substance in the air that is harmful to people or the environment. / </a:t>
            </a:r>
            <a:r>
              <a:rPr lang="es-MX" dirty="0">
                <a:solidFill>
                  <a:schemeClr val="accent1">
                    <a:lumMod val="75000"/>
                  </a:schemeClr>
                </a:solidFill>
                <a:latin typeface="Avenir LT Std 55 Roman"/>
              </a:rPr>
              <a:t>Es cualquier sustancia que sea dañina para las personas o el ambiente</a:t>
            </a:r>
          </a:p>
          <a:p>
            <a:endParaRPr lang="en-US" dirty="0"/>
          </a:p>
          <a:p>
            <a:r>
              <a:rPr lang="en-US" dirty="0">
                <a:latin typeface="Avenir LT Std 55 Roman"/>
              </a:rPr>
              <a:t>Can impact our ability to breathe, worsen underlying health conditions, and cause serious long-term health impacts or premature deaths/ </a:t>
            </a:r>
            <a:r>
              <a:rPr lang="es-MX" dirty="0">
                <a:solidFill>
                  <a:schemeClr val="accent1">
                    <a:lumMod val="75000"/>
                  </a:schemeClr>
                </a:solidFill>
                <a:latin typeface="Avenir LT Std 55 Roman"/>
              </a:rPr>
              <a:t>Puede impactar nuestra habilidad para respirar, empeorar condiciones de salud preexistentes y causar impactos serios a largo plazo o muertes prematuras</a:t>
            </a:r>
            <a:endParaRPr lang="en-US" dirty="0">
              <a:solidFill>
                <a:schemeClr val="accent1">
                  <a:lumMod val="75000"/>
                </a:schemeClr>
              </a:solidFill>
              <a:latin typeface="Avenir LT Std 55 Roman"/>
            </a:endParaRPr>
          </a:p>
          <a:p>
            <a:endParaRPr lang="en-US" dirty="0"/>
          </a:p>
          <a:p>
            <a:r>
              <a:rPr lang="en-US" dirty="0">
                <a:latin typeface="Avenir LT Std 55 Roman"/>
              </a:rPr>
              <a:t>Monitoring shows that </a:t>
            </a:r>
            <a:r>
              <a:rPr lang="en-US" b="1" u="sng" dirty="0">
                <a:latin typeface="Avenir LT Std 55 Roman"/>
              </a:rPr>
              <a:t>over 90% </a:t>
            </a:r>
            <a:r>
              <a:rPr lang="en-US" dirty="0">
                <a:latin typeface="Avenir LT Std 55 Roman"/>
              </a:rPr>
              <a:t>of Californians breathe unhealthy levels of one or more air pollutants during some part of the year.  / </a:t>
            </a:r>
            <a:r>
              <a:rPr lang="es-MX" dirty="0">
                <a:solidFill>
                  <a:schemeClr val="accent1">
                    <a:lumMod val="75000"/>
                  </a:schemeClr>
                </a:solidFill>
                <a:latin typeface="Avenir LT Std 55 Roman"/>
              </a:rPr>
              <a:t>El monitoreo del aire muestra que </a:t>
            </a:r>
            <a:r>
              <a:rPr lang="es-MX" b="1" u="sng" dirty="0">
                <a:solidFill>
                  <a:schemeClr val="accent1">
                    <a:lumMod val="75000"/>
                  </a:schemeClr>
                </a:solidFill>
                <a:latin typeface="Avenir LT Std 55 Roman"/>
              </a:rPr>
              <a:t>mas del 90%</a:t>
            </a:r>
            <a:r>
              <a:rPr lang="es-MX" dirty="0">
                <a:solidFill>
                  <a:schemeClr val="accent1">
                    <a:lumMod val="75000"/>
                  </a:schemeClr>
                </a:solidFill>
                <a:latin typeface="Avenir LT Std 55 Roman"/>
              </a:rPr>
              <a:t> de los californianos respiran aire con niveles no saludables de uno o mas contaminantes durante alguna parte del año</a:t>
            </a:r>
            <a:r>
              <a:rPr lang="es-MX" dirty="0">
                <a:latin typeface="Avenir LT Std 55 Roman"/>
              </a:rPr>
              <a:t> </a:t>
            </a:r>
          </a:p>
          <a:p>
            <a:endParaRPr lang="en-US" dirty="0"/>
          </a:p>
        </p:txBody>
      </p:sp>
      <p:sp>
        <p:nvSpPr>
          <p:cNvPr id="4" name="Slide Number Placeholder 3">
            <a:extLst>
              <a:ext uri="{FF2B5EF4-FFF2-40B4-BE49-F238E27FC236}">
                <a16:creationId xmlns:a16="http://schemas.microsoft.com/office/drawing/2014/main" id="{1E28A5E6-959E-1344-A50D-22C538573EC6}"/>
              </a:ext>
            </a:extLst>
          </p:cNvPr>
          <p:cNvSpPr>
            <a:spLocks noGrp="1"/>
          </p:cNvSpPr>
          <p:nvPr>
            <p:ph type="sldNum" sz="quarter" idx="12"/>
          </p:nvPr>
        </p:nvSpPr>
        <p:spPr/>
        <p:txBody>
          <a:bodyPr/>
          <a:lstStyle/>
          <a:p>
            <a:fld id="{05499890-D1C5-445A-804B-0D4862E89B0B}" type="slidenum">
              <a:rPr lang="en-US" smtClean="0"/>
              <a:t>3</a:t>
            </a:fld>
            <a:endParaRPr lang="en-US"/>
          </a:p>
        </p:txBody>
      </p:sp>
      <p:pic>
        <p:nvPicPr>
          <p:cNvPr id="6" name="Picture 5" descr="A child riding a tricycle&#10;&#10;Description automatically generated with low confidence">
            <a:extLst>
              <a:ext uri="{FF2B5EF4-FFF2-40B4-BE49-F238E27FC236}">
                <a16:creationId xmlns:a16="http://schemas.microsoft.com/office/drawing/2014/main" id="{22751408-492E-D1C2-08A9-28A1836A3B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10" r="12781" b="-1"/>
          <a:stretch/>
        </p:blipFill>
        <p:spPr>
          <a:xfrm>
            <a:off x="8195084" y="3945795"/>
            <a:ext cx="3162478" cy="2912205"/>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8" name="Picture 7">
            <a:extLst>
              <a:ext uri="{FF2B5EF4-FFF2-40B4-BE49-F238E27FC236}">
                <a16:creationId xmlns:a16="http://schemas.microsoft.com/office/drawing/2014/main" id="{6C476BA6-E743-D1D0-FE86-49D0E24DDC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49" r="-4" b="-4"/>
          <a:stretch/>
        </p:blipFill>
        <p:spPr>
          <a:xfrm>
            <a:off x="7357174" y="0"/>
            <a:ext cx="2834477" cy="2419530"/>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0" name="Picture 9">
            <a:extLst>
              <a:ext uri="{FF2B5EF4-FFF2-40B4-BE49-F238E27FC236}">
                <a16:creationId xmlns:a16="http://schemas.microsoft.com/office/drawing/2014/main" id="{D5738214-CCDC-0A58-7853-149AEC6014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00" r="37247" b="-3"/>
          <a:stretch/>
        </p:blipFill>
        <p:spPr>
          <a:xfrm>
            <a:off x="9846652" y="815913"/>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12" name="TextBox 11">
            <a:extLst>
              <a:ext uri="{FF2B5EF4-FFF2-40B4-BE49-F238E27FC236}">
                <a16:creationId xmlns:a16="http://schemas.microsoft.com/office/drawing/2014/main" id="{2CD79636-C3E2-5184-C9F9-0831CF28B87A}"/>
              </a:ext>
            </a:extLst>
          </p:cNvPr>
          <p:cNvSpPr txBox="1"/>
          <p:nvPr/>
        </p:nvSpPr>
        <p:spPr>
          <a:xfrm>
            <a:off x="77240" y="6472658"/>
            <a:ext cx="6482865" cy="400110"/>
          </a:xfrm>
          <a:prstGeom prst="rect">
            <a:avLst/>
          </a:prstGeom>
          <a:noFill/>
        </p:spPr>
        <p:txBody>
          <a:bodyPr wrap="none" rtlCol="0">
            <a:spAutoFit/>
          </a:bodyPr>
          <a:lstStyle/>
          <a:p>
            <a:r>
              <a:rPr lang="en-US" sz="1000">
                <a:latin typeface="Avenir LT Std 55 Roman" panose="020B0503020203020204" pitchFamily="34" charset="0"/>
              </a:rPr>
              <a:t>More information on Health &amp; Air Pollution: </a:t>
            </a:r>
            <a:r>
              <a:rPr lang="en-US" sz="1000">
                <a:latin typeface="Avenir LT Std 55 Roman" panose="020B0503020203020204" pitchFamily="34" charset="0"/>
                <a:hlinkClick r:id="rId6"/>
              </a:rPr>
              <a:t>https://ww2.arb.ca.gov/resources/health-air-pollution</a:t>
            </a:r>
            <a:endParaRPr lang="en-US" sz="1000">
              <a:latin typeface="Avenir LT Std 55 Roman" panose="020B0503020203020204" pitchFamily="34" charset="0"/>
            </a:endParaRPr>
          </a:p>
          <a:p>
            <a:r>
              <a:rPr lang="es-MX" sz="1000">
                <a:solidFill>
                  <a:schemeClr val="accent1">
                    <a:lumMod val="75000"/>
                  </a:schemeClr>
                </a:solidFill>
                <a:latin typeface="Avenir LT Std 55 Roman" panose="020B0503020203020204" pitchFamily="34" charset="0"/>
              </a:rPr>
              <a:t>Para mayor información sobre la Salud y la Contaminación del Aire</a:t>
            </a:r>
            <a:r>
              <a:rPr lang="en-US" sz="1000">
                <a:latin typeface="Avenir LT Std 55 Roman" panose="020B0503020203020204" pitchFamily="34" charset="0"/>
              </a:rPr>
              <a:t>: </a:t>
            </a:r>
            <a:r>
              <a:rPr lang="en-US" sz="1000">
                <a:latin typeface="Avenir LT Std 55 Roman" panose="020B0503020203020204" pitchFamily="34" charset="0"/>
                <a:hlinkClick r:id="rId6"/>
              </a:rPr>
              <a:t>https://ww2.arb.ca.gov/resources/health-air-pollution</a:t>
            </a:r>
            <a:endParaRPr lang="en-US" sz="1000">
              <a:latin typeface="Avenir LT Std 55 Roman" panose="020B0503020203020204" pitchFamily="34" charset="0"/>
            </a:endParaRPr>
          </a:p>
        </p:txBody>
      </p:sp>
    </p:spTree>
    <p:extLst>
      <p:ext uri="{BB962C8B-B14F-4D97-AF65-F5344CB8AC3E}">
        <p14:creationId xmlns:p14="http://schemas.microsoft.com/office/powerpoint/2010/main" val="1540404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30</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6559" y="741213"/>
            <a:ext cx="9273337" cy="5241985"/>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2400" b="1" dirty="0">
                  <a:solidFill>
                    <a:schemeClr val="bg1"/>
                  </a:solidFill>
                  <a:latin typeface="Arial" panose="020B0604020202020204" pitchFamily="34" charset="0"/>
                  <a:cs typeface="Arial" panose="020B0604020202020204" pitchFamily="34" charset="0"/>
                </a:rPr>
                <a:t>SANDAG Activity Based Model (ABM) – </a:t>
              </a:r>
            </a:p>
            <a:p>
              <a:pPr marL="53975"/>
              <a:endParaRPr lang="en-US" sz="1050" b="1" dirty="0">
                <a:solidFill>
                  <a:schemeClr val="bg1"/>
                </a:solidFill>
                <a:latin typeface="Arial" panose="020B0604020202020204" pitchFamily="34" charset="0"/>
                <a:cs typeface="Arial" panose="020B0604020202020204" pitchFamily="34" charset="0"/>
              </a:endParaRPr>
            </a:p>
            <a:p>
              <a:pPr marL="53975"/>
              <a:r>
                <a:rPr lang="en-US" sz="2400" b="1" dirty="0">
                  <a:solidFill>
                    <a:schemeClr val="bg1"/>
                  </a:solidFill>
                  <a:latin typeface="Arial" panose="020B0604020202020204" pitchFamily="34" charset="0"/>
                  <a:cs typeface="Arial" panose="020B0604020202020204" pitchFamily="34" charset="0"/>
                </a:rPr>
                <a:t>Active Transportation Network (East) </a:t>
              </a:r>
            </a:p>
            <a:p>
              <a:pPr marL="53975"/>
              <a:endParaRPr lang="en-US" sz="2800" b="1" dirty="0">
                <a:solidFill>
                  <a:schemeClr val="bg1"/>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Modelo basado en actividades (ABM)</a:t>
              </a:r>
              <a:r>
                <a:rPr lang="en-US" sz="2400" b="1" i="1" dirty="0">
                  <a:solidFill>
                    <a:srgbClr val="BAABCE"/>
                  </a:solidFill>
                  <a:latin typeface="Arial" panose="020B0604020202020204" pitchFamily="34" charset="0"/>
                  <a:cs typeface="Arial" panose="020B0604020202020204" pitchFamily="34" charset="0"/>
                </a:rPr>
                <a:t> – </a:t>
              </a:r>
            </a:p>
            <a:p>
              <a:pPr marL="53975">
                <a:spcBef>
                  <a:spcPts val="600"/>
                </a:spcBef>
              </a:pPr>
              <a:endParaRPr lang="en-US" sz="1050" b="1" i="1" dirty="0">
                <a:solidFill>
                  <a:srgbClr val="BAABCE"/>
                </a:solidFill>
                <a:latin typeface="Arial" panose="020B0604020202020204" pitchFamily="34" charset="0"/>
                <a:cs typeface="Arial" panose="020B0604020202020204" pitchFamily="34" charset="0"/>
              </a:endParaRPr>
            </a:p>
            <a:p>
              <a:pPr marL="53975">
                <a:spcBef>
                  <a:spcPts val="600"/>
                </a:spcBef>
              </a:pPr>
              <a:r>
                <a:rPr lang="pt-BR" sz="2400" b="1" i="1" dirty="0">
                  <a:solidFill>
                    <a:srgbClr val="BAABCE"/>
                  </a:solidFill>
                  <a:latin typeface="Arial" panose="020B0604020202020204" pitchFamily="34" charset="0"/>
                  <a:cs typeface="Arial" panose="020B0604020202020204" pitchFamily="34" charset="0"/>
                </a:rPr>
                <a:t>Red de transporte no motorizado </a:t>
              </a:r>
              <a:r>
                <a:rPr lang="en-US" sz="2400" b="1" i="1" dirty="0">
                  <a:solidFill>
                    <a:srgbClr val="BAABCE"/>
                  </a:solidFill>
                  <a:latin typeface="Arial" panose="020B0604020202020204" pitchFamily="34" charset="0"/>
                  <a:cs typeface="Arial" panose="020B0604020202020204" pitchFamily="34" charset="0"/>
                </a:rPr>
                <a:t>(</a:t>
              </a:r>
              <a:r>
                <a:rPr lang="en-US" sz="2400" b="1" i="1" dirty="0" err="1">
                  <a:solidFill>
                    <a:srgbClr val="BAABCE"/>
                  </a:solidFill>
                  <a:latin typeface="Arial" panose="020B0604020202020204" pitchFamily="34" charset="0"/>
                  <a:cs typeface="Arial" panose="020B0604020202020204" pitchFamily="34" charset="0"/>
                </a:rPr>
                <a:t>este</a:t>
              </a:r>
              <a:r>
                <a:rPr lang="en-US" sz="2400" b="1" i="1" dirty="0">
                  <a:solidFill>
                    <a:srgbClr val="BAABCE"/>
                  </a:solidFill>
                  <a:latin typeface="Arial" panose="020B0604020202020204" pitchFamily="34" charset="0"/>
                  <a:cs typeface="Arial" panose="020B0604020202020204" pitchFamily="34" charset="0"/>
                </a:rPr>
                <a:t>)</a:t>
              </a:r>
              <a:endParaRPr lang="en-US" sz="3200" b="1" i="1" dirty="0">
                <a:solidFill>
                  <a:srgbClr val="BAABCE"/>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04374" y="3063041"/>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1896340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31</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52705" y="744285"/>
            <a:ext cx="9261045" cy="5235840"/>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2400" b="1" dirty="0">
                  <a:solidFill>
                    <a:schemeClr val="bg1"/>
                  </a:solidFill>
                  <a:latin typeface="Arial" panose="020B0604020202020204" pitchFamily="34" charset="0"/>
                  <a:cs typeface="Arial" panose="020B0604020202020204" pitchFamily="34" charset="0"/>
                </a:rPr>
                <a:t>SANDAG Activity Based Model (ABM) – </a:t>
              </a:r>
            </a:p>
            <a:p>
              <a:pPr marL="53975"/>
              <a:endParaRPr lang="en-US" sz="1050" b="1" dirty="0">
                <a:solidFill>
                  <a:schemeClr val="bg1"/>
                </a:solidFill>
                <a:latin typeface="Arial" panose="020B0604020202020204" pitchFamily="34" charset="0"/>
                <a:cs typeface="Arial" panose="020B0604020202020204" pitchFamily="34" charset="0"/>
              </a:endParaRPr>
            </a:p>
            <a:p>
              <a:pPr marL="53975"/>
              <a:r>
                <a:rPr lang="en-US" sz="2400" b="1" dirty="0">
                  <a:solidFill>
                    <a:schemeClr val="bg1"/>
                  </a:solidFill>
                  <a:latin typeface="Arial" panose="020B0604020202020204" pitchFamily="34" charset="0"/>
                  <a:cs typeface="Arial" panose="020B0604020202020204" pitchFamily="34" charset="0"/>
                </a:rPr>
                <a:t>Goods Movement Network (West) </a:t>
              </a:r>
            </a:p>
            <a:p>
              <a:pPr marL="53975"/>
              <a:endParaRPr lang="en-US" sz="2800" b="1" dirty="0">
                <a:solidFill>
                  <a:schemeClr val="bg1"/>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Modelo basado en actividades (ABM)</a:t>
              </a:r>
              <a:r>
                <a:rPr lang="en-US" sz="2400" b="1" i="1" dirty="0">
                  <a:solidFill>
                    <a:srgbClr val="BAABCE"/>
                  </a:solidFill>
                  <a:latin typeface="Arial" panose="020B0604020202020204" pitchFamily="34" charset="0"/>
                  <a:cs typeface="Arial" panose="020B0604020202020204" pitchFamily="34" charset="0"/>
                </a:rPr>
                <a:t> – </a:t>
              </a:r>
            </a:p>
            <a:p>
              <a:pPr marL="53975">
                <a:spcBef>
                  <a:spcPts val="600"/>
                </a:spcBef>
              </a:pPr>
              <a:endParaRPr lang="en-US" sz="1050" b="1" i="1" dirty="0">
                <a:solidFill>
                  <a:srgbClr val="BAABCE"/>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Red de movimiento de comercio/ carga</a:t>
              </a:r>
              <a:r>
                <a:rPr lang="pt-BR" sz="2400" b="1" i="1" dirty="0">
                  <a:solidFill>
                    <a:srgbClr val="BAABCE"/>
                  </a:solidFill>
                  <a:latin typeface="Arial" panose="020B0604020202020204" pitchFamily="34" charset="0"/>
                  <a:cs typeface="Arial" panose="020B0604020202020204" pitchFamily="34" charset="0"/>
                </a:rPr>
                <a:t> </a:t>
              </a:r>
              <a:r>
                <a:rPr lang="en-US" sz="2400" b="1" i="1" dirty="0">
                  <a:solidFill>
                    <a:srgbClr val="BAABCE"/>
                  </a:solidFill>
                  <a:latin typeface="Arial" panose="020B0604020202020204" pitchFamily="34" charset="0"/>
                  <a:cs typeface="Arial" panose="020B0604020202020204" pitchFamily="34" charset="0"/>
                </a:rPr>
                <a:t>(</a:t>
              </a:r>
              <a:r>
                <a:rPr lang="en-US" sz="2400" b="1" i="1" dirty="0" err="1">
                  <a:solidFill>
                    <a:srgbClr val="BAABCE"/>
                  </a:solidFill>
                  <a:latin typeface="Arial" panose="020B0604020202020204" pitchFamily="34" charset="0"/>
                  <a:cs typeface="Arial" panose="020B0604020202020204" pitchFamily="34" charset="0"/>
                </a:rPr>
                <a:t>oeste</a:t>
              </a:r>
              <a:r>
                <a:rPr lang="en-US" sz="2400" b="1" i="1" dirty="0">
                  <a:solidFill>
                    <a:srgbClr val="BAABCE"/>
                  </a:solidFill>
                  <a:latin typeface="Arial" panose="020B0604020202020204" pitchFamily="34" charset="0"/>
                  <a:cs typeface="Arial" panose="020B0604020202020204" pitchFamily="34" charset="0"/>
                </a:rPr>
                <a:t>)</a:t>
              </a:r>
              <a:endParaRPr lang="en-US" sz="3200" b="1" i="1" dirty="0">
                <a:solidFill>
                  <a:srgbClr val="BAABCE"/>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04374" y="3274794"/>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1023031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3DC79-9A6B-48D9-8F2E-071CD89F867B}"/>
              </a:ext>
            </a:extLst>
          </p:cNvPr>
          <p:cNvSpPr>
            <a:spLocks noGrp="1"/>
          </p:cNvSpPr>
          <p:nvPr>
            <p:ph type="sldNum" sz="quarter" idx="12"/>
          </p:nvPr>
        </p:nvSpPr>
        <p:spPr>
          <a:xfrm>
            <a:off x="9359900" y="6356348"/>
            <a:ext cx="2743200" cy="365125"/>
          </a:xfrm>
        </p:spPr>
        <p:txBody>
          <a:bodyPr/>
          <a:lstStyle/>
          <a:p>
            <a:fld id="{05499890-D1C5-445A-804B-0D4862E89B0B}" type="slidenum">
              <a:rPr lang="en-US" dirty="0" smtClean="0"/>
              <a:t>32</a:t>
            </a:fld>
            <a:endParaRPr lang="en-US" dirty="0"/>
          </a:p>
        </p:txBody>
      </p:sp>
      <p:pic>
        <p:nvPicPr>
          <p:cNvPr id="7" name="Picture 6" descr="A picture containing light&#10;&#10;Description automatically generated">
            <a:extLst>
              <a:ext uri="{FF2B5EF4-FFF2-40B4-BE49-F238E27FC236}">
                <a16:creationId xmlns:a16="http://schemas.microsoft.com/office/drawing/2014/main" id="{FDCB6D47-AD7C-47E8-B49F-171D184B6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678" y="6433180"/>
            <a:ext cx="1295403" cy="210503"/>
          </a:xfrm>
          <a:prstGeom prst="rect">
            <a:avLst/>
          </a:prstGeom>
        </p:spPr>
      </p:pic>
      <p:pic>
        <p:nvPicPr>
          <p:cNvPr id="5" name="object 2">
            <a:extLst>
              <a:ext uri="{FF2B5EF4-FFF2-40B4-BE49-F238E27FC236}">
                <a16:creationId xmlns:a16="http://schemas.microsoft.com/office/drawing/2014/main" id="{59D9AA73-F5B8-4B3A-BEEC-E3D56C340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55777" y="741213"/>
            <a:ext cx="9254900" cy="5241985"/>
          </a:xfrm>
          <a:prstGeom prst="rect">
            <a:avLst/>
          </a:prstGeom>
        </p:spPr>
      </p:pic>
      <p:grpSp>
        <p:nvGrpSpPr>
          <p:cNvPr id="2" name="Group 1">
            <a:extLst>
              <a:ext uri="{FF2B5EF4-FFF2-40B4-BE49-F238E27FC236}">
                <a16:creationId xmlns:a16="http://schemas.microsoft.com/office/drawing/2014/main" id="{BA6A0D78-3512-4E06-AFB5-21EC7BD4DFEC}"/>
              </a:ext>
            </a:extLst>
          </p:cNvPr>
          <p:cNvGrpSpPr/>
          <p:nvPr/>
        </p:nvGrpSpPr>
        <p:grpSpPr>
          <a:xfrm>
            <a:off x="0" y="0"/>
            <a:ext cx="2374710" cy="6858000"/>
            <a:chOff x="0" y="0"/>
            <a:chExt cx="2374710" cy="6858000"/>
          </a:xfrm>
        </p:grpSpPr>
        <p:sp>
          <p:nvSpPr>
            <p:cNvPr id="8" name="Title 6">
              <a:extLst>
                <a:ext uri="{FF2B5EF4-FFF2-40B4-BE49-F238E27FC236}">
                  <a16:creationId xmlns:a16="http://schemas.microsoft.com/office/drawing/2014/main" id="{394122F2-220E-4AFE-A50B-DC29D6FB517A}"/>
                </a:ext>
              </a:extLst>
            </p:cNvPr>
            <p:cNvSpPr txBox="1">
              <a:spLocks/>
            </p:cNvSpPr>
            <p:nvPr/>
          </p:nvSpPr>
          <p:spPr>
            <a:xfrm>
              <a:off x="0" y="0"/>
              <a:ext cx="2374710" cy="6858000"/>
            </a:xfrm>
            <a:prstGeom prst="rect">
              <a:avLst/>
            </a:prstGeom>
            <a:solidFill>
              <a:srgbClr val="283C75"/>
            </a:solidFill>
          </p:spPr>
          <p:txBody>
            <a:bodyPr vert="horz" lIns="91440" tIns="91440" rIns="91440" bIns="9144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3975"/>
              <a:r>
                <a:rPr lang="en-US" sz="2400" b="1" dirty="0">
                  <a:solidFill>
                    <a:schemeClr val="bg1"/>
                  </a:solidFill>
                  <a:latin typeface="Arial" panose="020B0604020202020204" pitchFamily="34" charset="0"/>
                  <a:cs typeface="Arial" panose="020B0604020202020204" pitchFamily="34" charset="0"/>
                </a:rPr>
                <a:t>SANDAG Activity Based Model (ABM) – </a:t>
              </a:r>
            </a:p>
            <a:p>
              <a:pPr marL="53975"/>
              <a:endParaRPr lang="en-US" sz="1050" b="1" dirty="0">
                <a:solidFill>
                  <a:schemeClr val="bg1"/>
                </a:solidFill>
                <a:latin typeface="Arial" panose="020B0604020202020204" pitchFamily="34" charset="0"/>
                <a:cs typeface="Arial" panose="020B0604020202020204" pitchFamily="34" charset="0"/>
              </a:endParaRPr>
            </a:p>
            <a:p>
              <a:pPr marL="53975"/>
              <a:r>
                <a:rPr lang="en-US" sz="2400" b="1" dirty="0">
                  <a:solidFill>
                    <a:schemeClr val="bg1"/>
                  </a:solidFill>
                  <a:latin typeface="Arial" panose="020B0604020202020204" pitchFamily="34" charset="0"/>
                  <a:cs typeface="Arial" panose="020B0604020202020204" pitchFamily="34" charset="0"/>
                </a:rPr>
                <a:t>Goods Movement Network (East) </a:t>
              </a:r>
            </a:p>
            <a:p>
              <a:pPr marL="53975"/>
              <a:endParaRPr lang="en-US" sz="2800" b="1" dirty="0">
                <a:solidFill>
                  <a:schemeClr val="bg1"/>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Modelo basado en actividades (ABM)</a:t>
              </a:r>
              <a:r>
                <a:rPr lang="en-US" sz="2400" b="1" i="1" dirty="0">
                  <a:solidFill>
                    <a:srgbClr val="BAABCE"/>
                  </a:solidFill>
                  <a:latin typeface="Arial" panose="020B0604020202020204" pitchFamily="34" charset="0"/>
                  <a:cs typeface="Arial" panose="020B0604020202020204" pitchFamily="34" charset="0"/>
                </a:rPr>
                <a:t> – </a:t>
              </a:r>
            </a:p>
            <a:p>
              <a:pPr marL="53975">
                <a:spcBef>
                  <a:spcPts val="600"/>
                </a:spcBef>
              </a:pPr>
              <a:endParaRPr lang="en-US" sz="1050" b="1" i="1" dirty="0">
                <a:solidFill>
                  <a:srgbClr val="BAABCE"/>
                </a:solidFill>
                <a:latin typeface="Arial" panose="020B0604020202020204" pitchFamily="34" charset="0"/>
                <a:cs typeface="Arial" panose="020B0604020202020204" pitchFamily="34" charset="0"/>
              </a:endParaRPr>
            </a:p>
            <a:p>
              <a:pPr marL="53975">
                <a:spcBef>
                  <a:spcPts val="600"/>
                </a:spcBef>
              </a:pPr>
              <a:r>
                <a:rPr lang="es-ES" sz="2400" b="1" i="1" dirty="0">
                  <a:solidFill>
                    <a:srgbClr val="BAABCE"/>
                  </a:solidFill>
                  <a:latin typeface="Arial" panose="020B0604020202020204" pitchFamily="34" charset="0"/>
                  <a:cs typeface="Arial" panose="020B0604020202020204" pitchFamily="34" charset="0"/>
                </a:rPr>
                <a:t>Red de movimiento de comercio/ carga </a:t>
              </a:r>
              <a:r>
                <a:rPr lang="en-US" sz="2400" b="1" i="1" dirty="0">
                  <a:solidFill>
                    <a:srgbClr val="BAABCE"/>
                  </a:solidFill>
                  <a:latin typeface="Arial" panose="020B0604020202020204" pitchFamily="34" charset="0"/>
                  <a:cs typeface="Arial" panose="020B0604020202020204" pitchFamily="34" charset="0"/>
                </a:rPr>
                <a:t>(</a:t>
              </a:r>
              <a:r>
                <a:rPr lang="en-US" sz="2400" b="1" i="1" dirty="0" err="1">
                  <a:solidFill>
                    <a:srgbClr val="BAABCE"/>
                  </a:solidFill>
                  <a:latin typeface="Arial" panose="020B0604020202020204" pitchFamily="34" charset="0"/>
                  <a:cs typeface="Arial" panose="020B0604020202020204" pitchFamily="34" charset="0"/>
                </a:rPr>
                <a:t>este</a:t>
              </a:r>
              <a:r>
                <a:rPr lang="en-US" sz="2400" b="1" i="1" dirty="0">
                  <a:solidFill>
                    <a:srgbClr val="BAABCE"/>
                  </a:solidFill>
                  <a:latin typeface="Arial" panose="020B0604020202020204" pitchFamily="34" charset="0"/>
                  <a:cs typeface="Arial" panose="020B0604020202020204" pitchFamily="34" charset="0"/>
                </a:rPr>
                <a:t>)</a:t>
              </a:r>
              <a:endParaRPr lang="en-US" sz="3200" b="1" i="1" dirty="0">
                <a:solidFill>
                  <a:srgbClr val="BAABCE"/>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5DADC8-E284-4153-B1CF-E08A19D9ECF2}"/>
                </a:ext>
              </a:extLst>
            </p:cNvPr>
            <p:cNvCxnSpPr>
              <a:cxnSpLocks/>
            </p:cNvCxnSpPr>
            <p:nvPr/>
          </p:nvCxnSpPr>
          <p:spPr>
            <a:xfrm>
              <a:off x="104374" y="3082289"/>
              <a:ext cx="2009775" cy="0"/>
            </a:xfrm>
            <a:prstGeom prst="line">
              <a:avLst/>
            </a:prstGeom>
            <a:ln w="19050">
              <a:solidFill>
                <a:srgbClr val="BAABC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B1A24CA8-8181-4D69-BE4F-BF0CC7414C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49451" y="5539464"/>
            <a:ext cx="1691720" cy="422930"/>
          </a:xfrm>
          <a:prstGeom prst="rect">
            <a:avLst/>
          </a:prstGeom>
        </p:spPr>
      </p:pic>
    </p:spTree>
    <p:extLst>
      <p:ext uri="{BB962C8B-B14F-4D97-AF65-F5344CB8AC3E}">
        <p14:creationId xmlns:p14="http://schemas.microsoft.com/office/powerpoint/2010/main" val="1568636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96DD-7040-4531-906A-350B6370F457}"/>
              </a:ext>
            </a:extLst>
          </p:cNvPr>
          <p:cNvSpPr>
            <a:spLocks noGrp="1"/>
          </p:cNvSpPr>
          <p:nvPr>
            <p:ph type="title"/>
          </p:nvPr>
        </p:nvSpPr>
        <p:spPr/>
        <p:txBody>
          <a:bodyPr/>
          <a:lstStyle/>
          <a:p>
            <a:r>
              <a:rPr lang="en-US"/>
              <a:t>Questions? / </a:t>
            </a:r>
            <a:r>
              <a:rPr lang="es-MX"/>
              <a:t>¿Preguntas?</a:t>
            </a:r>
          </a:p>
        </p:txBody>
      </p:sp>
      <p:sp>
        <p:nvSpPr>
          <p:cNvPr id="4" name="Slide Number Placeholder 3">
            <a:extLst>
              <a:ext uri="{FF2B5EF4-FFF2-40B4-BE49-F238E27FC236}">
                <a16:creationId xmlns:a16="http://schemas.microsoft.com/office/drawing/2014/main" id="{D54A5BD7-495F-4DAC-B8FA-12D62ABCD9D1}"/>
              </a:ext>
            </a:extLst>
          </p:cNvPr>
          <p:cNvSpPr>
            <a:spLocks noGrp="1"/>
          </p:cNvSpPr>
          <p:nvPr>
            <p:ph type="sldNum" sz="quarter" idx="12"/>
          </p:nvPr>
        </p:nvSpPr>
        <p:spPr/>
        <p:txBody>
          <a:bodyPr/>
          <a:lstStyle/>
          <a:p>
            <a:fld id="{05499890-D1C5-445A-804B-0D4862E89B0B}" type="slidenum">
              <a:rPr lang="en-US" dirty="0" smtClean="0"/>
              <a:t>33</a:t>
            </a:fld>
            <a:endParaRPr lang="en-US"/>
          </a:p>
        </p:txBody>
      </p:sp>
    </p:spTree>
    <p:extLst>
      <p:ext uri="{BB962C8B-B14F-4D97-AF65-F5344CB8AC3E}">
        <p14:creationId xmlns:p14="http://schemas.microsoft.com/office/powerpoint/2010/main" val="3651060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6F2B2-CBEE-4429-B3F1-EBC75DC05E4B}"/>
              </a:ext>
            </a:extLst>
          </p:cNvPr>
          <p:cNvSpPr>
            <a:spLocks noGrp="1"/>
          </p:cNvSpPr>
          <p:nvPr>
            <p:ph type="title"/>
          </p:nvPr>
        </p:nvSpPr>
        <p:spPr>
          <a:xfrm>
            <a:off x="643467" y="321734"/>
            <a:ext cx="5136416" cy="1135737"/>
          </a:xfrm>
        </p:spPr>
        <p:txBody>
          <a:bodyPr>
            <a:normAutofit fontScale="90000"/>
          </a:bodyPr>
          <a:lstStyle/>
          <a:p>
            <a:r>
              <a:rPr lang="en-US" sz="3600" dirty="0"/>
              <a:t>Population Sensitive to Air Pollution/ </a:t>
            </a:r>
            <a:r>
              <a:rPr lang="es-MX" sz="3600" dirty="0">
                <a:solidFill>
                  <a:schemeClr val="accent1">
                    <a:lumMod val="75000"/>
                  </a:schemeClr>
                </a:solidFill>
              </a:rPr>
              <a:t>Receptores Sensibles a la Contaminación del Aire</a:t>
            </a:r>
            <a:endParaRPr lang="en-US" sz="3600" dirty="0"/>
          </a:p>
        </p:txBody>
      </p:sp>
      <p:sp>
        <p:nvSpPr>
          <p:cNvPr id="3" name="Content Placeholder 2">
            <a:extLst>
              <a:ext uri="{FF2B5EF4-FFF2-40B4-BE49-F238E27FC236}">
                <a16:creationId xmlns:a16="http://schemas.microsoft.com/office/drawing/2014/main" id="{2EAF691A-9034-4C56-A911-1F02E4C72233}"/>
              </a:ext>
            </a:extLst>
          </p:cNvPr>
          <p:cNvSpPr>
            <a:spLocks noGrp="1"/>
          </p:cNvSpPr>
          <p:nvPr>
            <p:ph idx="1"/>
          </p:nvPr>
        </p:nvSpPr>
        <p:spPr>
          <a:xfrm>
            <a:off x="839068" y="2165325"/>
            <a:ext cx="5256931" cy="4393982"/>
          </a:xfrm>
        </p:spPr>
        <p:txBody>
          <a:bodyPr vert="horz" lIns="91440" tIns="45720" rIns="91440" bIns="45720" rtlCol="0" anchor="t">
            <a:normAutofit fontScale="92500" lnSpcReduction="10000"/>
          </a:bodyPr>
          <a:lstStyle/>
          <a:p>
            <a:r>
              <a:rPr lang="en-US" sz="2400" dirty="0">
                <a:latin typeface="Avenir LT Std 55 Roman"/>
              </a:rPr>
              <a:t>Children, elderly, and people with asthma are among those who have a </a:t>
            </a:r>
            <a:r>
              <a:rPr lang="en-US" sz="2400" i="1" dirty="0">
                <a:latin typeface="Avenir LT Std 55 Roman"/>
              </a:rPr>
              <a:t>higher risk </a:t>
            </a:r>
            <a:r>
              <a:rPr lang="en-US" sz="2400" dirty="0">
                <a:latin typeface="Avenir LT Std 55 Roman"/>
              </a:rPr>
              <a:t>of developing health issues when exposed to air pollution</a:t>
            </a:r>
            <a:r>
              <a:rPr lang="en-US" sz="2400">
                <a:latin typeface="Avenir LT Std 55 Roman"/>
              </a:rPr>
              <a:t>/</a:t>
            </a:r>
            <a:r>
              <a:rPr lang="en-US" sz="2400" b="1" dirty="0">
                <a:latin typeface="Avenir LT Std 55 Roman"/>
              </a:rPr>
              <a:t> </a:t>
            </a:r>
            <a:r>
              <a:rPr lang="es-MX" sz="2400" dirty="0">
                <a:solidFill>
                  <a:schemeClr val="accent1">
                    <a:lumMod val="75000"/>
                  </a:schemeClr>
                </a:solidFill>
                <a:latin typeface="Avenir LT Std 55 Roman"/>
              </a:rPr>
              <a:t>Los niños, personas de la tercera edad, personas asmáticas son personas con un </a:t>
            </a:r>
            <a:r>
              <a:rPr lang="es-MX" sz="2400" i="1" dirty="0">
                <a:solidFill>
                  <a:schemeClr val="accent1">
                    <a:lumMod val="75000"/>
                  </a:schemeClr>
                </a:solidFill>
                <a:latin typeface="Avenir LT Std 55 Roman"/>
              </a:rPr>
              <a:t>riesgo alto</a:t>
            </a:r>
            <a:r>
              <a:rPr lang="es-MX" sz="2400" dirty="0">
                <a:solidFill>
                  <a:schemeClr val="accent1">
                    <a:lumMod val="75000"/>
                  </a:schemeClr>
                </a:solidFill>
                <a:latin typeface="Avenir LT Std 55 Roman"/>
              </a:rPr>
              <a:t> de desarrollar problemas de salud cuando están expuestos a la contaminación del aire</a:t>
            </a:r>
            <a:endParaRPr lang="en-US" sz="2400" b="1" dirty="0">
              <a:solidFill>
                <a:schemeClr val="accent1">
                  <a:lumMod val="75000"/>
                </a:schemeClr>
              </a:solidFill>
            </a:endParaRPr>
          </a:p>
          <a:p>
            <a:endParaRPr lang="en-US" sz="2400" b="1" dirty="0"/>
          </a:p>
          <a:p>
            <a:r>
              <a:rPr lang="en-US" sz="2400" dirty="0">
                <a:latin typeface="Avenir LT Std 55 Roman"/>
              </a:rPr>
              <a:t>Sensitive population locations includes hospitals, clinics, schools, nursing homes, and day care centers</a:t>
            </a:r>
            <a:r>
              <a:rPr lang="en-US" sz="2400" b="1" dirty="0">
                <a:latin typeface="Avenir LT Std 55 Roman"/>
              </a:rPr>
              <a:t> </a:t>
            </a:r>
            <a:r>
              <a:rPr lang="en-US" sz="2400" dirty="0">
                <a:latin typeface="Avenir LT Std 55 Roman"/>
              </a:rPr>
              <a:t>/ </a:t>
            </a:r>
            <a:r>
              <a:rPr lang="es-MX" sz="2400" dirty="0">
                <a:solidFill>
                  <a:schemeClr val="accent1">
                    <a:lumMod val="75000"/>
                  </a:schemeClr>
                </a:solidFill>
                <a:latin typeface="Avenir LT Std 55 Roman"/>
              </a:rPr>
              <a:t>Las ubicaciones de los receptores sensibles incluyen hospitales, escuelas y centros de cuidado infantil</a:t>
            </a:r>
            <a:endParaRPr lang="en-US" sz="2400" dirty="0">
              <a:solidFill>
                <a:schemeClr val="accent1">
                  <a:lumMod val="75000"/>
                </a:schemeClr>
              </a:solidFill>
              <a:latin typeface="Avenir LT Std 55 Roman"/>
            </a:endParaRPr>
          </a:p>
        </p:txBody>
      </p:sp>
      <p:pic>
        <p:nvPicPr>
          <p:cNvPr id="10" name="Picture 9" descr="A picture containing outdoor, person&#10;&#10;Description automatically generated">
            <a:extLst>
              <a:ext uri="{FF2B5EF4-FFF2-40B4-BE49-F238E27FC236}">
                <a16:creationId xmlns:a16="http://schemas.microsoft.com/office/drawing/2014/main" id="{59A4A677-A69F-4C38-8BBF-1E678EB442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54" r="2" b="9169"/>
          <a:stretch/>
        </p:blipFill>
        <p:spPr>
          <a:xfrm>
            <a:off x="6412117" y="-2"/>
            <a:ext cx="5779884" cy="3429000"/>
          </a:xfrm>
          <a:prstGeom prst="rect">
            <a:avLst/>
          </a:prstGeom>
        </p:spPr>
      </p:pic>
      <p:grpSp>
        <p:nvGrpSpPr>
          <p:cNvPr id="38" name="Group 37">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39" name="Rectangle 3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Isosceles Triangle 4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people posing for a photo&#10;&#10;Description automatically generated">
            <a:extLst>
              <a:ext uri="{FF2B5EF4-FFF2-40B4-BE49-F238E27FC236}">
                <a16:creationId xmlns:a16="http://schemas.microsoft.com/office/drawing/2014/main" id="{E585AF78-D109-4633-8EB4-38C13738F5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7" r="2" b="4196"/>
          <a:stretch/>
        </p:blipFill>
        <p:spPr>
          <a:xfrm>
            <a:off x="6412116" y="3429002"/>
            <a:ext cx="5779884" cy="3428999"/>
          </a:xfrm>
          <a:prstGeom prst="rect">
            <a:avLst/>
          </a:prstGeom>
        </p:spPr>
      </p:pic>
      <p:sp>
        <p:nvSpPr>
          <p:cNvPr id="5" name="Slide Number Placeholder 4">
            <a:extLst>
              <a:ext uri="{FF2B5EF4-FFF2-40B4-BE49-F238E27FC236}">
                <a16:creationId xmlns:a16="http://schemas.microsoft.com/office/drawing/2014/main" id="{07C12890-0F8A-4538-90CA-421B9BB41F15}"/>
              </a:ext>
            </a:extLst>
          </p:cNvPr>
          <p:cNvSpPr>
            <a:spLocks noGrp="1"/>
          </p:cNvSpPr>
          <p:nvPr>
            <p:ph type="sldNum" sz="quarter" idx="12"/>
          </p:nvPr>
        </p:nvSpPr>
        <p:spPr>
          <a:xfrm>
            <a:off x="8805333" y="6356350"/>
            <a:ext cx="2743200" cy="365125"/>
          </a:xfrm>
        </p:spPr>
        <p:txBody>
          <a:bodyPr>
            <a:normAutofit/>
          </a:bodyPr>
          <a:lstStyle/>
          <a:p>
            <a:pPr>
              <a:spcAft>
                <a:spcPts val="600"/>
              </a:spcAft>
            </a:pPr>
            <a:fld id="{05499890-D1C5-445A-804B-0D4862E89B0B}" type="slidenum">
              <a:rPr lang="en-US" dirty="0">
                <a:solidFill>
                  <a:srgbClr val="FFFFFF"/>
                </a:solidFill>
              </a:rPr>
              <a:pPr>
                <a:spcAft>
                  <a:spcPts val="600"/>
                </a:spcAft>
              </a:pPr>
              <a:t>4</a:t>
            </a:fld>
            <a:endParaRPr lang="en-US">
              <a:solidFill>
                <a:srgbClr val="FFFFFF"/>
              </a:solidFill>
            </a:endParaRPr>
          </a:p>
        </p:txBody>
      </p:sp>
    </p:spTree>
    <p:extLst>
      <p:ext uri="{BB962C8B-B14F-4D97-AF65-F5344CB8AC3E}">
        <p14:creationId xmlns:p14="http://schemas.microsoft.com/office/powerpoint/2010/main" val="204653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8BC6-0C66-4DF0-B51A-2845C3E13540}"/>
              </a:ext>
            </a:extLst>
          </p:cNvPr>
          <p:cNvSpPr>
            <a:spLocks noGrp="1"/>
          </p:cNvSpPr>
          <p:nvPr>
            <p:ph type="title"/>
          </p:nvPr>
        </p:nvSpPr>
        <p:spPr/>
        <p:txBody>
          <a:bodyPr>
            <a:normAutofit fontScale="90000"/>
          </a:bodyPr>
          <a:lstStyle/>
          <a:p>
            <a:r>
              <a:rPr lang="en-US" dirty="0"/>
              <a:t>Criteria Air Pollutants / </a:t>
            </a:r>
            <a:r>
              <a:rPr lang="es-MX" dirty="0">
                <a:solidFill>
                  <a:schemeClr val="accent1">
                    <a:lumMod val="75000"/>
                  </a:schemeClr>
                </a:solidFill>
              </a:rPr>
              <a:t>Contaminantes Criterio</a:t>
            </a:r>
            <a:endParaRPr lang="en-US" dirty="0"/>
          </a:p>
        </p:txBody>
      </p:sp>
      <p:sp>
        <p:nvSpPr>
          <p:cNvPr id="3" name="Content Placeholder 2">
            <a:extLst>
              <a:ext uri="{FF2B5EF4-FFF2-40B4-BE49-F238E27FC236}">
                <a16:creationId xmlns:a16="http://schemas.microsoft.com/office/drawing/2014/main" id="{772D9A9B-DD32-4F44-8417-14A271081CB1}"/>
              </a:ext>
            </a:extLst>
          </p:cNvPr>
          <p:cNvSpPr>
            <a:spLocks noGrp="1"/>
          </p:cNvSpPr>
          <p:nvPr>
            <p:ph idx="1"/>
          </p:nvPr>
        </p:nvSpPr>
        <p:spPr/>
        <p:txBody>
          <a:bodyPr>
            <a:noAutofit/>
          </a:bodyPr>
          <a:lstStyle/>
          <a:p>
            <a:r>
              <a:rPr lang="en-US" sz="2400" b="0" i="0" dirty="0">
                <a:solidFill>
                  <a:srgbClr val="2D333D"/>
                </a:solidFill>
                <a:effectLst/>
                <a:latin typeface="Montserrat" panose="020B0604020202020204" pitchFamily="2" charset="0"/>
              </a:rPr>
              <a:t>Air pollutants for which acceptable levels of exposure can be determined and for which a National Ambient Air Quality Standard (NAAQS) has been set. </a:t>
            </a:r>
            <a:r>
              <a:rPr lang="en-US" sz="2400" dirty="0">
                <a:solidFill>
                  <a:srgbClr val="2D333D"/>
                </a:solidFill>
                <a:latin typeface="Montserrat" panose="020B0604020202020204" pitchFamily="2" charset="0"/>
              </a:rPr>
              <a:t>/ </a:t>
            </a:r>
            <a:r>
              <a:rPr lang="es-MX" sz="2400" dirty="0">
                <a:solidFill>
                  <a:schemeClr val="accent1">
                    <a:lumMod val="75000"/>
                  </a:schemeClr>
                </a:solidFill>
                <a:latin typeface="Montserrat" panose="020B0604020202020204" pitchFamily="2" charset="0"/>
              </a:rPr>
              <a:t>Contaminantes para cuales se pueden determinar niveles de exposición aceptables y para los que se ha determinado un estándar de calidad del aire atmosférico</a:t>
            </a:r>
            <a:endParaRPr lang="en-US" sz="2400" b="0" i="0" dirty="0">
              <a:solidFill>
                <a:srgbClr val="2D333D"/>
              </a:solidFill>
              <a:effectLst/>
              <a:latin typeface="Montserrat" panose="020B0604020202020204" pitchFamily="2" charset="0"/>
            </a:endParaRPr>
          </a:p>
          <a:p>
            <a:r>
              <a:rPr lang="en-US" sz="2400" b="0" i="0" dirty="0">
                <a:solidFill>
                  <a:srgbClr val="2D333D"/>
                </a:solidFill>
                <a:effectLst/>
                <a:latin typeface="Montserrat" panose="020B0604020202020204" pitchFamily="2" charset="0"/>
              </a:rPr>
              <a:t>The list includes / </a:t>
            </a:r>
            <a:r>
              <a:rPr lang="es-MX" sz="2400" b="0" i="0" dirty="0">
                <a:solidFill>
                  <a:schemeClr val="accent1">
                    <a:lumMod val="75000"/>
                  </a:schemeClr>
                </a:solidFill>
                <a:effectLst/>
                <a:latin typeface="Montserrat" panose="020B0604020202020204" pitchFamily="2" charset="0"/>
              </a:rPr>
              <a:t>La lista incluye</a:t>
            </a:r>
            <a:r>
              <a:rPr lang="en-US" sz="2400" b="0" i="0" dirty="0">
                <a:solidFill>
                  <a:srgbClr val="2D333D"/>
                </a:solidFill>
                <a:effectLst/>
                <a:latin typeface="Montserrat" panose="020B0604020202020204" pitchFamily="2" charset="0"/>
              </a:rPr>
              <a:t> </a:t>
            </a:r>
          </a:p>
          <a:p>
            <a:pPr marL="1028700" lvl="1" indent="-571500">
              <a:buFont typeface="+mj-lt"/>
              <a:buAutoNum type="romanLcPeriod"/>
            </a:pPr>
            <a:r>
              <a:rPr lang="en-US" sz="2000" dirty="0">
                <a:solidFill>
                  <a:srgbClr val="2D333D"/>
                </a:solidFill>
                <a:latin typeface="Montserrat" panose="020B0604020202020204" pitchFamily="2" charset="0"/>
              </a:rPr>
              <a:t>O</a:t>
            </a:r>
            <a:r>
              <a:rPr lang="en-US" sz="2000" b="0" i="0" dirty="0">
                <a:solidFill>
                  <a:srgbClr val="2D333D"/>
                </a:solidFill>
                <a:effectLst/>
                <a:latin typeface="Montserrat" panose="020B0604020202020204" pitchFamily="2" charset="0"/>
              </a:rPr>
              <a:t>zone / </a:t>
            </a:r>
            <a:r>
              <a:rPr lang="en-US" sz="2000" b="0" i="0" dirty="0" err="1">
                <a:solidFill>
                  <a:schemeClr val="accent1">
                    <a:lumMod val="75000"/>
                  </a:schemeClr>
                </a:solidFill>
                <a:effectLst/>
                <a:latin typeface="Montserrat" panose="020B0604020202020204" pitchFamily="2" charset="0"/>
              </a:rPr>
              <a:t>Ozono</a:t>
            </a:r>
            <a:endParaRPr lang="en-US" sz="2000" b="0" i="0" dirty="0">
              <a:solidFill>
                <a:srgbClr val="2D333D"/>
              </a:solidFill>
              <a:effectLst/>
              <a:latin typeface="Montserrat" panose="020B0604020202020204" pitchFamily="2" charset="0"/>
            </a:endParaRPr>
          </a:p>
          <a:p>
            <a:pPr marL="1028700" lvl="1" indent="-571500">
              <a:buFont typeface="+mj-lt"/>
              <a:buAutoNum type="romanLcPeriod"/>
            </a:pPr>
            <a:r>
              <a:rPr lang="en-US" sz="2000" dirty="0">
                <a:solidFill>
                  <a:srgbClr val="2D333D"/>
                </a:solidFill>
                <a:latin typeface="Montserrat" panose="020B0604020202020204" pitchFamily="2" charset="0"/>
              </a:rPr>
              <a:t>C</a:t>
            </a:r>
            <a:r>
              <a:rPr lang="en-US" sz="2000" b="0" i="0" dirty="0">
                <a:solidFill>
                  <a:srgbClr val="2D333D"/>
                </a:solidFill>
                <a:effectLst/>
                <a:latin typeface="Montserrat" panose="020B0604020202020204" pitchFamily="2" charset="0"/>
              </a:rPr>
              <a:t>arbon monoxide / </a:t>
            </a:r>
            <a:r>
              <a:rPr lang="es-MX" sz="2000" dirty="0">
                <a:solidFill>
                  <a:schemeClr val="accent1">
                    <a:lumMod val="75000"/>
                  </a:schemeClr>
                </a:solidFill>
                <a:latin typeface="Montserrat" panose="020B0604020202020204" pitchFamily="2" charset="0"/>
              </a:rPr>
              <a:t>Monóxido de carbono</a:t>
            </a:r>
          </a:p>
          <a:p>
            <a:pPr marL="1028700" lvl="1" indent="-571500">
              <a:buFont typeface="+mj-lt"/>
              <a:buAutoNum type="romanLcPeriod"/>
            </a:pPr>
            <a:r>
              <a:rPr lang="en-US" sz="2000" dirty="0">
                <a:solidFill>
                  <a:srgbClr val="2D333D"/>
                </a:solidFill>
                <a:latin typeface="Montserrat" panose="020B0604020202020204" pitchFamily="2" charset="0"/>
              </a:rPr>
              <a:t>Lead / </a:t>
            </a:r>
            <a:r>
              <a:rPr lang="es-MX" sz="2000" dirty="0">
                <a:solidFill>
                  <a:schemeClr val="accent1">
                    <a:lumMod val="75000"/>
                  </a:schemeClr>
                </a:solidFill>
                <a:latin typeface="Montserrat" panose="020B0604020202020204" pitchFamily="2" charset="0"/>
              </a:rPr>
              <a:t>Plomo</a:t>
            </a:r>
            <a:endParaRPr lang="en-US" sz="2000" b="0" i="0" dirty="0">
              <a:solidFill>
                <a:schemeClr val="accent1">
                  <a:lumMod val="75000"/>
                </a:schemeClr>
              </a:solidFill>
              <a:effectLst/>
              <a:latin typeface="Montserrat" panose="020B0604020202020204" pitchFamily="2" charset="0"/>
            </a:endParaRPr>
          </a:p>
          <a:p>
            <a:pPr marL="1028700" lvl="1" indent="-571500">
              <a:buFont typeface="+mj-lt"/>
              <a:buAutoNum type="romanLcPeriod"/>
            </a:pPr>
            <a:r>
              <a:rPr lang="en-US" sz="2000" dirty="0">
                <a:solidFill>
                  <a:srgbClr val="2D333D"/>
                </a:solidFill>
                <a:latin typeface="Montserrat" panose="020B0604020202020204" pitchFamily="2" charset="0"/>
              </a:rPr>
              <a:t>N</a:t>
            </a:r>
            <a:r>
              <a:rPr lang="en-US" sz="2000" b="0" i="0" dirty="0">
                <a:solidFill>
                  <a:srgbClr val="2D333D"/>
                </a:solidFill>
                <a:effectLst/>
                <a:latin typeface="Montserrat" panose="020B0604020202020204" pitchFamily="2" charset="0"/>
              </a:rPr>
              <a:t>itrogen dioxide / </a:t>
            </a:r>
            <a:r>
              <a:rPr lang="es-MX" sz="2000" b="0" i="0" dirty="0">
                <a:solidFill>
                  <a:schemeClr val="accent1">
                    <a:lumMod val="75000"/>
                  </a:schemeClr>
                </a:solidFill>
                <a:effectLst/>
                <a:latin typeface="Montserrat" panose="020B0604020202020204" pitchFamily="2" charset="0"/>
              </a:rPr>
              <a:t>Dióxido de Nitrógeno</a:t>
            </a:r>
            <a:endParaRPr lang="en-US" sz="2000" b="0" i="0" dirty="0">
              <a:solidFill>
                <a:schemeClr val="accent1">
                  <a:lumMod val="75000"/>
                </a:schemeClr>
              </a:solidFill>
              <a:effectLst/>
              <a:latin typeface="Montserrat" panose="020B0604020202020204" pitchFamily="2" charset="0"/>
            </a:endParaRPr>
          </a:p>
          <a:p>
            <a:pPr marL="1028700" lvl="1" indent="-571500">
              <a:buFont typeface="+mj-lt"/>
              <a:buAutoNum type="romanLcPeriod"/>
            </a:pPr>
            <a:r>
              <a:rPr lang="en-US" sz="2000" dirty="0">
                <a:solidFill>
                  <a:srgbClr val="2D333D"/>
                </a:solidFill>
                <a:latin typeface="Montserrat" panose="020B0604020202020204" pitchFamily="2" charset="0"/>
              </a:rPr>
              <a:t>S</a:t>
            </a:r>
            <a:r>
              <a:rPr lang="en-US" sz="2000" b="0" i="0" dirty="0">
                <a:solidFill>
                  <a:srgbClr val="2D333D"/>
                </a:solidFill>
                <a:effectLst/>
                <a:latin typeface="Montserrat" panose="020B0604020202020204" pitchFamily="2" charset="0"/>
              </a:rPr>
              <a:t>ulfur dioxide / </a:t>
            </a:r>
            <a:r>
              <a:rPr lang="es-MX" sz="2000" b="0" i="0" dirty="0">
                <a:solidFill>
                  <a:schemeClr val="accent1">
                    <a:lumMod val="75000"/>
                  </a:schemeClr>
                </a:solidFill>
                <a:effectLst/>
                <a:latin typeface="Montserrat" panose="020B0604020202020204" pitchFamily="2" charset="0"/>
              </a:rPr>
              <a:t>Dióxido de Azufre</a:t>
            </a:r>
            <a:endParaRPr lang="en-US" sz="2000" b="0" i="0" dirty="0">
              <a:solidFill>
                <a:schemeClr val="accent1">
                  <a:lumMod val="75000"/>
                </a:schemeClr>
              </a:solidFill>
              <a:effectLst/>
              <a:latin typeface="Montserrat" panose="020B0604020202020204" pitchFamily="2" charset="0"/>
            </a:endParaRPr>
          </a:p>
          <a:p>
            <a:pPr marL="1028700" lvl="1" indent="-571500">
              <a:buFont typeface="+mj-lt"/>
              <a:buAutoNum type="romanLcPeriod"/>
            </a:pPr>
            <a:r>
              <a:rPr lang="en-US" sz="2000" dirty="0">
                <a:solidFill>
                  <a:srgbClr val="2D333D"/>
                </a:solidFill>
                <a:latin typeface="Montserrat" panose="020B0604020202020204" pitchFamily="2" charset="0"/>
              </a:rPr>
              <a:t>P</a:t>
            </a:r>
            <a:r>
              <a:rPr lang="en-US" sz="2000" b="0" i="0" dirty="0">
                <a:solidFill>
                  <a:srgbClr val="2D333D"/>
                </a:solidFill>
                <a:effectLst/>
                <a:latin typeface="Montserrat" panose="020B0604020202020204" pitchFamily="2" charset="0"/>
              </a:rPr>
              <a:t>articulate </a:t>
            </a:r>
            <a:r>
              <a:rPr lang="en-US" sz="2000" dirty="0">
                <a:solidFill>
                  <a:srgbClr val="2D333D"/>
                </a:solidFill>
                <a:latin typeface="Montserrat" panose="020B0604020202020204" pitchFamily="2" charset="0"/>
              </a:rPr>
              <a:t>matter (PM10 and PM2.5)/ </a:t>
            </a:r>
            <a:r>
              <a:rPr lang="es-MX" sz="2000" b="0" i="0" dirty="0">
                <a:solidFill>
                  <a:schemeClr val="accent1">
                    <a:lumMod val="75000"/>
                  </a:schemeClr>
                </a:solidFill>
                <a:effectLst/>
                <a:latin typeface="Montserrat" panose="020B0604020202020204" pitchFamily="2" charset="0"/>
              </a:rPr>
              <a:t>Partículas (PM10 y PM2.5)</a:t>
            </a:r>
            <a:endParaRPr lang="en-US" sz="2000" dirty="0"/>
          </a:p>
        </p:txBody>
      </p:sp>
      <p:sp>
        <p:nvSpPr>
          <p:cNvPr id="4" name="Slide Number Placeholder 3">
            <a:extLst>
              <a:ext uri="{FF2B5EF4-FFF2-40B4-BE49-F238E27FC236}">
                <a16:creationId xmlns:a16="http://schemas.microsoft.com/office/drawing/2014/main" id="{A75A7C6C-0562-48DC-A3D5-9FE3F228D453}"/>
              </a:ext>
            </a:extLst>
          </p:cNvPr>
          <p:cNvSpPr>
            <a:spLocks noGrp="1"/>
          </p:cNvSpPr>
          <p:nvPr>
            <p:ph type="sldNum" sz="quarter" idx="12"/>
          </p:nvPr>
        </p:nvSpPr>
        <p:spPr/>
        <p:txBody>
          <a:bodyPr/>
          <a:lstStyle/>
          <a:p>
            <a:fld id="{05499890-D1C5-445A-804B-0D4862E89B0B}" type="slidenum">
              <a:rPr lang="en-US" smtClean="0"/>
              <a:t>5</a:t>
            </a:fld>
            <a:endParaRPr lang="en-US"/>
          </a:p>
        </p:txBody>
      </p:sp>
      <p:sp>
        <p:nvSpPr>
          <p:cNvPr id="5" name="TextBox 4">
            <a:extLst>
              <a:ext uri="{FF2B5EF4-FFF2-40B4-BE49-F238E27FC236}">
                <a16:creationId xmlns:a16="http://schemas.microsoft.com/office/drawing/2014/main" id="{3757506D-2E7D-4CD1-B35E-88FE39818026}"/>
              </a:ext>
            </a:extLst>
          </p:cNvPr>
          <p:cNvSpPr txBox="1"/>
          <p:nvPr/>
        </p:nvSpPr>
        <p:spPr>
          <a:xfrm>
            <a:off x="186813" y="6475254"/>
            <a:ext cx="6221575" cy="400110"/>
          </a:xfrm>
          <a:prstGeom prst="rect">
            <a:avLst/>
          </a:prstGeom>
          <a:noFill/>
        </p:spPr>
        <p:txBody>
          <a:bodyPr wrap="none" rtlCol="0">
            <a:spAutoFit/>
          </a:bodyPr>
          <a:lstStyle/>
          <a:p>
            <a:r>
              <a:rPr lang="en-US" sz="1000">
                <a:latin typeface="Avenir LT Std 55 Roman" panose="020B0503020203020204" pitchFamily="34" charset="0"/>
              </a:rPr>
              <a:t>More information on Criteria Pollutants and their standards: </a:t>
            </a:r>
            <a:r>
              <a:rPr lang="en-US" sz="1000">
                <a:latin typeface="Avenir LT Std 55 Roman" panose="020B0503020203020204" pitchFamily="34" charset="0"/>
                <a:hlinkClick r:id="rId3"/>
              </a:rPr>
              <a:t>https://www.epa.gov/criteria-air-pollutants</a:t>
            </a:r>
            <a:endParaRPr lang="en-US" sz="1000">
              <a:latin typeface="Avenir LT Std 55 Roman" panose="020B0503020203020204" pitchFamily="34" charset="0"/>
            </a:endParaRPr>
          </a:p>
          <a:p>
            <a:r>
              <a:rPr lang="es-MX" sz="1000">
                <a:solidFill>
                  <a:schemeClr val="accent1">
                    <a:lumMod val="75000"/>
                  </a:schemeClr>
                </a:solidFill>
                <a:latin typeface="Avenir LT Std 55 Roman" panose="020B0503020203020204" pitchFamily="34" charset="0"/>
              </a:rPr>
              <a:t>Para mayor información sobre Contaminantes Criterio y sus estándares</a:t>
            </a:r>
            <a:r>
              <a:rPr lang="en-US" sz="1000">
                <a:latin typeface="Avenir LT Std 55 Roman" panose="020B0503020203020204" pitchFamily="34" charset="0"/>
              </a:rPr>
              <a:t>: </a:t>
            </a:r>
            <a:r>
              <a:rPr lang="en-US" sz="1000">
                <a:latin typeface="Avenir LT Std 55 Roman" panose="020B0503020203020204" pitchFamily="34" charset="0"/>
                <a:hlinkClick r:id="rId3"/>
              </a:rPr>
              <a:t>https://www.epa.gov/criteria-air-pollutants</a:t>
            </a:r>
            <a:endParaRPr lang="en-US" sz="1000">
              <a:latin typeface="Avenir LT Std 55 Roman" panose="020B0503020203020204" pitchFamily="34" charset="0"/>
            </a:endParaRPr>
          </a:p>
        </p:txBody>
      </p:sp>
    </p:spTree>
    <p:extLst>
      <p:ext uri="{BB962C8B-B14F-4D97-AF65-F5344CB8AC3E}">
        <p14:creationId xmlns:p14="http://schemas.microsoft.com/office/powerpoint/2010/main" val="2847035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6840-EA4D-43EF-80EC-F4156FDA0675}"/>
              </a:ext>
            </a:extLst>
          </p:cNvPr>
          <p:cNvSpPr>
            <a:spLocks noGrp="1"/>
          </p:cNvSpPr>
          <p:nvPr>
            <p:ph type="title"/>
          </p:nvPr>
        </p:nvSpPr>
        <p:spPr>
          <a:xfrm>
            <a:off x="838199" y="107290"/>
            <a:ext cx="10889203" cy="1139619"/>
          </a:xfrm>
        </p:spPr>
        <p:txBody>
          <a:bodyPr>
            <a:normAutofit fontScale="90000"/>
          </a:bodyPr>
          <a:lstStyle/>
          <a:p>
            <a:r>
              <a:rPr lang="en-US"/>
              <a:t>Nitrogen Oxides (NO</a:t>
            </a:r>
            <a:r>
              <a:rPr lang="en-US" baseline="-25000"/>
              <a:t>x</a:t>
            </a:r>
            <a:r>
              <a:rPr lang="en-US"/>
              <a:t>) / </a:t>
            </a:r>
            <a:r>
              <a:rPr lang="es-MX">
                <a:solidFill>
                  <a:schemeClr val="accent1">
                    <a:lumMod val="75000"/>
                  </a:schemeClr>
                </a:solidFill>
              </a:rPr>
              <a:t>Óxidos de Nitrógeno (NO</a:t>
            </a:r>
            <a:r>
              <a:rPr lang="en-US" baseline="-25000">
                <a:solidFill>
                  <a:schemeClr val="accent1">
                    <a:lumMod val="75000"/>
                  </a:schemeClr>
                </a:solidFill>
              </a:rPr>
              <a:t>x</a:t>
            </a:r>
            <a:r>
              <a:rPr lang="en-US">
                <a:solidFill>
                  <a:schemeClr val="accent1">
                    <a:lumMod val="75000"/>
                  </a:schemeClr>
                </a:solidFill>
              </a:rPr>
              <a:t>)</a:t>
            </a:r>
          </a:p>
        </p:txBody>
      </p:sp>
      <p:sp>
        <p:nvSpPr>
          <p:cNvPr id="3" name="Content Placeholder 2">
            <a:extLst>
              <a:ext uri="{FF2B5EF4-FFF2-40B4-BE49-F238E27FC236}">
                <a16:creationId xmlns:a16="http://schemas.microsoft.com/office/drawing/2014/main" id="{B03D80E9-3963-4F53-B633-F28E5986C29A}"/>
              </a:ext>
            </a:extLst>
          </p:cNvPr>
          <p:cNvSpPr>
            <a:spLocks noGrp="1"/>
          </p:cNvSpPr>
          <p:nvPr>
            <p:ph idx="1"/>
          </p:nvPr>
        </p:nvSpPr>
        <p:spPr>
          <a:xfrm>
            <a:off x="838200" y="1337187"/>
            <a:ext cx="5424948" cy="5019163"/>
          </a:xfrm>
        </p:spPr>
        <p:txBody>
          <a:bodyPr>
            <a:normAutofit/>
          </a:bodyPr>
          <a:lstStyle/>
          <a:p>
            <a:r>
              <a:rPr lang="en-US" sz="2000" b="0" i="0" dirty="0">
                <a:effectLst/>
              </a:rPr>
              <a:t>Is the combination of </a:t>
            </a:r>
            <a:r>
              <a:rPr lang="en-US" sz="2000" dirty="0"/>
              <a:t>Nitrogen Dioxide (NO</a:t>
            </a:r>
            <a:r>
              <a:rPr lang="en-US" sz="2000" baseline="-25000" dirty="0"/>
              <a:t>2</a:t>
            </a:r>
            <a:r>
              <a:rPr lang="en-US" sz="2000" dirty="0"/>
              <a:t>) </a:t>
            </a:r>
            <a:r>
              <a:rPr lang="en-US" sz="2000" b="0" i="0" dirty="0">
                <a:effectLst/>
              </a:rPr>
              <a:t>and nitric oxide (NO) / </a:t>
            </a:r>
            <a:r>
              <a:rPr lang="es-MX" sz="2000" dirty="0">
                <a:solidFill>
                  <a:schemeClr val="accent1">
                    <a:lumMod val="75000"/>
                  </a:schemeClr>
                </a:solidFill>
              </a:rPr>
              <a:t>Son la combinación de dióxido de nitrógeno (NO2) y oxido nítrico (NO)</a:t>
            </a:r>
            <a:endParaRPr lang="en-US" sz="2000" b="0" i="0" dirty="0">
              <a:effectLst/>
            </a:endParaRPr>
          </a:p>
          <a:p>
            <a:r>
              <a:rPr lang="en-US" sz="2000" dirty="0"/>
              <a:t>Can cause an intensified response to allergens in allergic asthmatics / </a:t>
            </a:r>
            <a:r>
              <a:rPr lang="es-MX" sz="2000" dirty="0">
                <a:solidFill>
                  <a:schemeClr val="accent1">
                    <a:lumMod val="75000"/>
                  </a:schemeClr>
                </a:solidFill>
              </a:rPr>
              <a:t>La exposición extendida intensifica las respuestas a alérgenos en asmáticos alérgicos</a:t>
            </a:r>
            <a:endParaRPr lang="en-US" sz="2000" dirty="0">
              <a:solidFill>
                <a:schemeClr val="accent1">
                  <a:lumMod val="75000"/>
                </a:schemeClr>
              </a:solidFill>
            </a:endParaRPr>
          </a:p>
          <a:p>
            <a:r>
              <a:rPr lang="en-US" sz="2000" dirty="0"/>
              <a:t>NO</a:t>
            </a:r>
            <a:r>
              <a:rPr lang="en-US" sz="2000" baseline="-25000" dirty="0"/>
              <a:t>x</a:t>
            </a:r>
            <a:r>
              <a:rPr lang="en-US" sz="2000" dirty="0"/>
              <a:t> emissions are highly correlated with traffic-related pollutants / </a:t>
            </a:r>
            <a:r>
              <a:rPr lang="es-MX" sz="2000" dirty="0">
                <a:solidFill>
                  <a:schemeClr val="accent1">
                    <a:lumMod val="75000"/>
                  </a:schemeClr>
                </a:solidFill>
              </a:rPr>
              <a:t>Las emisiones de </a:t>
            </a:r>
            <a:r>
              <a:rPr lang="es-MX" sz="2000" b="0" i="0" dirty="0">
                <a:solidFill>
                  <a:schemeClr val="accent1">
                    <a:lumMod val="75000"/>
                  </a:schemeClr>
                </a:solidFill>
                <a:effectLst/>
              </a:rPr>
              <a:t>NO</a:t>
            </a:r>
            <a:r>
              <a:rPr lang="es-MX" sz="2000" b="0" i="0" baseline="-25000" dirty="0">
                <a:solidFill>
                  <a:schemeClr val="accent1">
                    <a:lumMod val="75000"/>
                  </a:schemeClr>
                </a:solidFill>
                <a:effectLst/>
              </a:rPr>
              <a:t>X </a:t>
            </a:r>
            <a:r>
              <a:rPr lang="es-MX" sz="2000" dirty="0">
                <a:solidFill>
                  <a:schemeClr val="accent1">
                    <a:lumMod val="75000"/>
                  </a:schemeClr>
                </a:solidFill>
              </a:rPr>
              <a:t>están altamente correlacionadas con contaminantes relacionados al tráfico </a:t>
            </a:r>
          </a:p>
        </p:txBody>
      </p:sp>
      <p:sp>
        <p:nvSpPr>
          <p:cNvPr id="5" name="Slide Number Placeholder 4">
            <a:extLst>
              <a:ext uri="{FF2B5EF4-FFF2-40B4-BE49-F238E27FC236}">
                <a16:creationId xmlns:a16="http://schemas.microsoft.com/office/drawing/2014/main" id="{C2053685-19AD-4AC3-A210-85602B0A5142}"/>
              </a:ext>
            </a:extLst>
          </p:cNvPr>
          <p:cNvSpPr>
            <a:spLocks noGrp="1"/>
          </p:cNvSpPr>
          <p:nvPr>
            <p:ph type="sldNum" sz="quarter" idx="12"/>
          </p:nvPr>
        </p:nvSpPr>
        <p:spPr/>
        <p:txBody>
          <a:bodyPr/>
          <a:lstStyle/>
          <a:p>
            <a:fld id="{05499890-D1C5-445A-804B-0D4862E89B0B}" type="slidenum">
              <a:rPr lang="en-US" smtClean="0"/>
              <a:t>6</a:t>
            </a:fld>
            <a:endParaRPr lang="en-US"/>
          </a:p>
        </p:txBody>
      </p:sp>
      <p:pic>
        <p:nvPicPr>
          <p:cNvPr id="10" name="Picture 9" descr="A group of cars on a road&#10;&#10;Description automatically generated with medium confidence">
            <a:extLst>
              <a:ext uri="{FF2B5EF4-FFF2-40B4-BE49-F238E27FC236}">
                <a16:creationId xmlns:a16="http://schemas.microsoft.com/office/drawing/2014/main" id="{845AF697-C0CC-4DF3-8F37-ECCCC3BE3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5314" y="1948506"/>
            <a:ext cx="5149646" cy="3149520"/>
          </a:xfrm>
          <a:prstGeom prst="rect">
            <a:avLst/>
          </a:prstGeom>
        </p:spPr>
      </p:pic>
      <p:sp>
        <p:nvSpPr>
          <p:cNvPr id="4" name="TextBox 3">
            <a:extLst>
              <a:ext uri="{FF2B5EF4-FFF2-40B4-BE49-F238E27FC236}">
                <a16:creationId xmlns:a16="http://schemas.microsoft.com/office/drawing/2014/main" id="{1CB8F9BC-4425-4788-991D-B8CE0EC9918E}"/>
              </a:ext>
            </a:extLst>
          </p:cNvPr>
          <p:cNvSpPr txBox="1"/>
          <p:nvPr/>
        </p:nvSpPr>
        <p:spPr>
          <a:xfrm>
            <a:off x="206478" y="6425770"/>
            <a:ext cx="5947462" cy="577081"/>
          </a:xfrm>
          <a:prstGeom prst="rect">
            <a:avLst/>
          </a:prstGeom>
          <a:noFill/>
        </p:spPr>
        <p:txBody>
          <a:bodyPr wrap="none" rtlCol="0">
            <a:spAutoFit/>
          </a:bodyPr>
          <a:lstStyle/>
          <a:p>
            <a:r>
              <a:rPr lang="en-US" sz="1050">
                <a:latin typeface="Avenir LT Std 55 Roman" panose="020B0503020203020204" pitchFamily="34" charset="0"/>
              </a:rPr>
              <a:t>More information on NO</a:t>
            </a:r>
            <a:r>
              <a:rPr lang="en-US" sz="1050" baseline="-25000">
                <a:latin typeface="Avenir LT Std 55 Roman" panose="020B0503020203020204" pitchFamily="34" charset="0"/>
              </a:rPr>
              <a:t>2</a:t>
            </a:r>
            <a:r>
              <a:rPr lang="en-US" sz="1050">
                <a:latin typeface="Avenir LT Std 55 Roman" panose="020B0503020203020204" pitchFamily="34" charset="0"/>
              </a:rPr>
              <a:t>: </a:t>
            </a:r>
            <a:r>
              <a:rPr lang="en-US" sz="1050">
                <a:latin typeface="Avenir LT Std 55 Roman" panose="020B0503020203020204" pitchFamily="34" charset="0"/>
                <a:hlinkClick r:id="rId3"/>
              </a:rPr>
              <a:t>https://ww2.arb.ca.gov/resources/nitrogen-dioxide-and-health</a:t>
            </a:r>
            <a:r>
              <a:rPr lang="en-US" sz="1050">
                <a:latin typeface="Avenir LT Std 55 Roman" panose="020B0503020203020204" pitchFamily="34" charset="0"/>
              </a:rPr>
              <a:t> </a:t>
            </a:r>
          </a:p>
          <a:p>
            <a:r>
              <a:rPr lang="es-MX" sz="1050">
                <a:solidFill>
                  <a:schemeClr val="accent1">
                    <a:lumMod val="75000"/>
                  </a:schemeClr>
                </a:solidFill>
                <a:latin typeface="Avenir LT Std 55 Roman" panose="020B0503020203020204" pitchFamily="34" charset="0"/>
              </a:rPr>
              <a:t>Para mayor información sobre el NO</a:t>
            </a:r>
            <a:r>
              <a:rPr lang="es-MX" sz="1050" baseline="-25000">
                <a:solidFill>
                  <a:schemeClr val="accent1">
                    <a:lumMod val="75000"/>
                  </a:schemeClr>
                </a:solidFill>
                <a:latin typeface="Avenir LT Std 55 Roman" panose="020B0503020203020204" pitchFamily="34" charset="0"/>
              </a:rPr>
              <a:t>2</a:t>
            </a:r>
            <a:r>
              <a:rPr lang="en-US" sz="1050">
                <a:solidFill>
                  <a:schemeClr val="accent1">
                    <a:lumMod val="75000"/>
                  </a:schemeClr>
                </a:solidFill>
                <a:latin typeface="Avenir LT Std 55 Roman" panose="020B0503020203020204" pitchFamily="34" charset="0"/>
              </a:rPr>
              <a:t>: </a:t>
            </a:r>
            <a:r>
              <a:rPr lang="en-US" sz="1050">
                <a:latin typeface="Avenir LT Std 55 Roman" panose="020B0503020203020204" pitchFamily="34" charset="0"/>
                <a:hlinkClick r:id="rId3"/>
              </a:rPr>
              <a:t>https://ww2.arb.ca.gov/resources/nitrogen-dioxide-and-health</a:t>
            </a:r>
            <a:r>
              <a:rPr lang="en-US" sz="1050">
                <a:latin typeface="Avenir LT Std 55 Roman" panose="020B0503020203020204" pitchFamily="34" charset="0"/>
              </a:rPr>
              <a:t> </a:t>
            </a:r>
          </a:p>
          <a:p>
            <a:endParaRPr lang="en-US" sz="1050">
              <a:latin typeface="Avenir LT Std 55 Roman" panose="020B0503020203020204" pitchFamily="34" charset="0"/>
            </a:endParaRPr>
          </a:p>
        </p:txBody>
      </p:sp>
    </p:spTree>
    <p:extLst>
      <p:ext uri="{BB962C8B-B14F-4D97-AF65-F5344CB8AC3E}">
        <p14:creationId xmlns:p14="http://schemas.microsoft.com/office/powerpoint/2010/main" val="2660324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164593"/>
          </a:xfrm>
        </p:spPr>
        <p:txBody>
          <a:bodyPr>
            <a:noAutofit/>
          </a:bodyPr>
          <a:lstStyle/>
          <a:p>
            <a:r>
              <a:rPr lang="en-US" sz="4000" dirty="0"/>
              <a:t>Particulate Matter (PM)</a:t>
            </a:r>
            <a:r>
              <a:rPr lang="es-MX" sz="4000" dirty="0"/>
              <a:t> /</a:t>
            </a:r>
            <a:r>
              <a:rPr lang="es-MX" sz="4000" dirty="0">
                <a:solidFill>
                  <a:schemeClr val="accent1">
                    <a:lumMod val="75000"/>
                  </a:schemeClr>
                </a:solidFill>
              </a:rPr>
              <a:t>Partículas (PM)</a:t>
            </a:r>
            <a:endParaRPr lang="en-US" sz="4000" dirty="0"/>
          </a:p>
        </p:txBody>
      </p:sp>
      <p:sp>
        <p:nvSpPr>
          <p:cNvPr id="3" name="Content Placeholder 2"/>
          <p:cNvSpPr>
            <a:spLocks noGrp="1"/>
          </p:cNvSpPr>
          <p:nvPr>
            <p:ph idx="1"/>
          </p:nvPr>
        </p:nvSpPr>
        <p:spPr>
          <a:xfrm>
            <a:off x="493034" y="1512024"/>
            <a:ext cx="5996878" cy="4565396"/>
          </a:xfrm>
        </p:spPr>
        <p:txBody>
          <a:bodyPr>
            <a:noAutofit/>
          </a:bodyPr>
          <a:lstStyle/>
          <a:p>
            <a:r>
              <a:rPr lang="en-US" sz="2000" b="0" i="0" dirty="0">
                <a:solidFill>
                  <a:srgbClr val="2D333D"/>
                </a:solidFill>
                <a:effectLst/>
              </a:rPr>
              <a:t>Particulate matter (PM) is a complex mixture of solids and liquids that are 10 microns or less (PM10) </a:t>
            </a:r>
            <a:r>
              <a:rPr lang="en-US" sz="2000" dirty="0">
                <a:solidFill>
                  <a:srgbClr val="2D333D"/>
                </a:solidFill>
              </a:rPr>
              <a:t>or 2.5 microns or less in diameter (PM 2.5). </a:t>
            </a:r>
            <a:r>
              <a:rPr lang="en-US" sz="2000" b="0" i="0" dirty="0">
                <a:solidFill>
                  <a:srgbClr val="2D333D"/>
                </a:solidFill>
                <a:effectLst/>
              </a:rPr>
              <a:t>This means PM2.5 makes up a portion of PM10 / </a:t>
            </a:r>
            <a:r>
              <a:rPr lang="en-US" sz="2000" dirty="0">
                <a:solidFill>
                  <a:schemeClr val="accent1">
                    <a:lumMod val="75000"/>
                  </a:schemeClr>
                </a:solidFill>
              </a:rPr>
              <a:t>Las </a:t>
            </a:r>
            <a:r>
              <a:rPr lang="es-MX" sz="2000" dirty="0">
                <a:solidFill>
                  <a:schemeClr val="accent1">
                    <a:lumMod val="75000"/>
                  </a:schemeClr>
                </a:solidFill>
              </a:rPr>
              <a:t>partículas</a:t>
            </a:r>
            <a:r>
              <a:rPr lang="en-US" sz="2000" dirty="0">
                <a:solidFill>
                  <a:schemeClr val="accent1">
                    <a:lumMod val="75000"/>
                  </a:schemeClr>
                </a:solidFill>
              </a:rPr>
              <a:t> (PM, por sus </a:t>
            </a:r>
            <a:r>
              <a:rPr lang="en-US" sz="2000" dirty="0" err="1">
                <a:solidFill>
                  <a:schemeClr val="accent1">
                    <a:lumMod val="75000"/>
                  </a:schemeClr>
                </a:solidFill>
              </a:rPr>
              <a:t>siglas</a:t>
            </a:r>
            <a:r>
              <a:rPr lang="en-US" sz="2000" dirty="0">
                <a:solidFill>
                  <a:schemeClr val="accent1">
                    <a:lumMod val="75000"/>
                  </a:schemeClr>
                </a:solidFill>
              </a:rPr>
              <a:t> </a:t>
            </a:r>
            <a:r>
              <a:rPr lang="en-US" sz="2000" dirty="0" err="1">
                <a:solidFill>
                  <a:schemeClr val="accent1">
                    <a:lumMod val="75000"/>
                  </a:schemeClr>
                </a:solidFill>
              </a:rPr>
              <a:t>en</a:t>
            </a:r>
            <a:r>
              <a:rPr lang="en-US" sz="2000" dirty="0">
                <a:solidFill>
                  <a:schemeClr val="accent1">
                    <a:lumMod val="75000"/>
                  </a:schemeClr>
                </a:solidFill>
              </a:rPr>
              <a:t> ingles) es una </a:t>
            </a:r>
            <a:r>
              <a:rPr lang="en-US" sz="2000" dirty="0" err="1">
                <a:solidFill>
                  <a:schemeClr val="accent1">
                    <a:lumMod val="75000"/>
                  </a:schemeClr>
                </a:solidFill>
              </a:rPr>
              <a:t>mezcla</a:t>
            </a:r>
            <a:r>
              <a:rPr lang="en-US" sz="2000" dirty="0">
                <a:solidFill>
                  <a:schemeClr val="accent1">
                    <a:lumMod val="75000"/>
                  </a:schemeClr>
                </a:solidFill>
              </a:rPr>
              <a:t> </a:t>
            </a:r>
            <a:r>
              <a:rPr lang="en-US" sz="2000" dirty="0" err="1">
                <a:solidFill>
                  <a:schemeClr val="accent1">
                    <a:lumMod val="75000"/>
                  </a:schemeClr>
                </a:solidFill>
              </a:rPr>
              <a:t>compleja</a:t>
            </a:r>
            <a:r>
              <a:rPr lang="en-US" sz="2000" dirty="0">
                <a:solidFill>
                  <a:schemeClr val="accent1">
                    <a:lumMod val="75000"/>
                  </a:schemeClr>
                </a:solidFill>
              </a:rPr>
              <a:t> de </a:t>
            </a:r>
            <a:r>
              <a:rPr lang="en-US" sz="2000" dirty="0" err="1">
                <a:solidFill>
                  <a:schemeClr val="accent1">
                    <a:lumMod val="75000"/>
                  </a:schemeClr>
                </a:solidFill>
              </a:rPr>
              <a:t>sólidos</a:t>
            </a:r>
            <a:r>
              <a:rPr lang="en-US" sz="2000" dirty="0">
                <a:solidFill>
                  <a:schemeClr val="accent1">
                    <a:lumMod val="75000"/>
                  </a:schemeClr>
                </a:solidFill>
              </a:rPr>
              <a:t> y </a:t>
            </a:r>
            <a:r>
              <a:rPr lang="en-US" sz="2000" dirty="0" err="1">
                <a:solidFill>
                  <a:schemeClr val="accent1">
                    <a:lumMod val="75000"/>
                  </a:schemeClr>
                </a:solidFill>
              </a:rPr>
              <a:t>líquidos</a:t>
            </a:r>
            <a:r>
              <a:rPr lang="en-US" sz="2000" dirty="0">
                <a:solidFill>
                  <a:schemeClr val="accent1">
                    <a:lumMod val="75000"/>
                  </a:schemeClr>
                </a:solidFill>
              </a:rPr>
              <a:t> que </a:t>
            </a:r>
            <a:r>
              <a:rPr lang="en-US" sz="2000" dirty="0" err="1">
                <a:solidFill>
                  <a:schemeClr val="accent1">
                    <a:lumMod val="75000"/>
                  </a:schemeClr>
                </a:solidFill>
              </a:rPr>
              <a:t>tienen</a:t>
            </a:r>
            <a:r>
              <a:rPr lang="en-US" sz="2000" dirty="0">
                <a:solidFill>
                  <a:schemeClr val="accent1">
                    <a:lumMod val="75000"/>
                  </a:schemeClr>
                </a:solidFill>
              </a:rPr>
              <a:t> 10 </a:t>
            </a:r>
            <a:r>
              <a:rPr lang="en-US" sz="2000" dirty="0" err="1">
                <a:solidFill>
                  <a:schemeClr val="accent1">
                    <a:lumMod val="75000"/>
                  </a:schemeClr>
                </a:solidFill>
              </a:rPr>
              <a:t>micrones</a:t>
            </a:r>
            <a:r>
              <a:rPr lang="en-US" sz="2000" dirty="0">
                <a:solidFill>
                  <a:schemeClr val="accent1">
                    <a:lumMod val="75000"/>
                  </a:schemeClr>
                </a:solidFill>
              </a:rPr>
              <a:t> o </a:t>
            </a:r>
            <a:r>
              <a:rPr lang="en-US" sz="2000" dirty="0" err="1">
                <a:solidFill>
                  <a:schemeClr val="accent1">
                    <a:lumMod val="75000"/>
                  </a:schemeClr>
                </a:solidFill>
              </a:rPr>
              <a:t>menos</a:t>
            </a:r>
            <a:r>
              <a:rPr lang="en-US" sz="2000" dirty="0">
                <a:solidFill>
                  <a:schemeClr val="accent1">
                    <a:lumMod val="75000"/>
                  </a:schemeClr>
                </a:solidFill>
              </a:rPr>
              <a:t> (PM10) o 2.5 </a:t>
            </a:r>
            <a:r>
              <a:rPr lang="en-US" sz="2000" dirty="0" err="1">
                <a:solidFill>
                  <a:schemeClr val="accent1">
                    <a:lumMod val="75000"/>
                  </a:schemeClr>
                </a:solidFill>
              </a:rPr>
              <a:t>micrones</a:t>
            </a:r>
            <a:r>
              <a:rPr lang="en-US" sz="2000" dirty="0">
                <a:solidFill>
                  <a:schemeClr val="accent1">
                    <a:lumMod val="75000"/>
                  </a:schemeClr>
                </a:solidFill>
              </a:rPr>
              <a:t> o </a:t>
            </a:r>
            <a:r>
              <a:rPr lang="en-US" sz="2000" dirty="0" err="1">
                <a:solidFill>
                  <a:schemeClr val="accent1">
                    <a:lumMod val="75000"/>
                  </a:schemeClr>
                </a:solidFill>
              </a:rPr>
              <a:t>menos</a:t>
            </a:r>
            <a:r>
              <a:rPr lang="en-US" sz="2000" dirty="0">
                <a:solidFill>
                  <a:schemeClr val="accent1">
                    <a:lumMod val="75000"/>
                  </a:schemeClr>
                </a:solidFill>
              </a:rPr>
              <a:t> de </a:t>
            </a:r>
            <a:r>
              <a:rPr lang="en-US" sz="2000" dirty="0" err="1">
                <a:solidFill>
                  <a:schemeClr val="accent1">
                    <a:lumMod val="75000"/>
                  </a:schemeClr>
                </a:solidFill>
              </a:rPr>
              <a:t>diámetro</a:t>
            </a:r>
            <a:r>
              <a:rPr lang="en-US" sz="2000" dirty="0">
                <a:solidFill>
                  <a:schemeClr val="accent1">
                    <a:lumMod val="75000"/>
                  </a:schemeClr>
                </a:solidFill>
              </a:rPr>
              <a:t> (PM 2.5). </a:t>
            </a:r>
            <a:r>
              <a:rPr lang="es-MX" sz="2000" dirty="0">
                <a:solidFill>
                  <a:schemeClr val="accent1">
                    <a:lumMod val="75000"/>
                  </a:schemeClr>
                </a:solidFill>
              </a:rPr>
              <a:t>Esto significa que las PM2.5 forman parte de las PM10.</a:t>
            </a:r>
            <a:endParaRPr lang="en-US" sz="2000" dirty="0">
              <a:solidFill>
                <a:schemeClr val="accent1">
                  <a:lumMod val="75000"/>
                </a:schemeClr>
              </a:solidFill>
            </a:endParaRPr>
          </a:p>
          <a:p>
            <a:r>
              <a:rPr lang="en-US" sz="2000" b="0" i="0" dirty="0">
                <a:solidFill>
                  <a:srgbClr val="2D333D"/>
                </a:solidFill>
                <a:effectLst/>
              </a:rPr>
              <a:t>PM gets into the lungs and can induce adverse health </a:t>
            </a:r>
            <a:r>
              <a:rPr lang="en-US" sz="2000" dirty="0">
                <a:solidFill>
                  <a:srgbClr val="2D333D"/>
                </a:solidFill>
              </a:rPr>
              <a:t>effects. Finer particulates travel deeper into your lungs and respiratory system/ </a:t>
            </a:r>
            <a:r>
              <a:rPr lang="es-MX" sz="2000" dirty="0">
                <a:solidFill>
                  <a:schemeClr val="accent1">
                    <a:lumMod val="75000"/>
                  </a:schemeClr>
                </a:solidFill>
              </a:rPr>
              <a:t>PM llegan hasta los pulmones y pueden inducir efector adversos a la salud</a:t>
            </a:r>
            <a:r>
              <a:rPr lang="en-US" sz="2000" dirty="0">
                <a:solidFill>
                  <a:schemeClr val="accent1">
                    <a:lumMod val="75000"/>
                  </a:schemeClr>
                </a:solidFill>
              </a:rPr>
              <a:t>. </a:t>
            </a:r>
            <a:r>
              <a:rPr lang="es-MX" sz="2000" dirty="0">
                <a:solidFill>
                  <a:schemeClr val="accent1">
                    <a:lumMod val="75000"/>
                  </a:schemeClr>
                </a:solidFill>
              </a:rPr>
              <a:t>Las partículas más finas pueden viajar más profundamente dentro del sistema respiratorio.</a:t>
            </a:r>
          </a:p>
          <a:p>
            <a:endParaRPr lang="es-MX" sz="2000" dirty="0">
              <a:solidFill>
                <a:schemeClr val="accent1">
                  <a:lumMod val="75000"/>
                </a:schemeClr>
              </a:solidFill>
            </a:endParaRPr>
          </a:p>
        </p:txBody>
      </p:sp>
      <p:sp>
        <p:nvSpPr>
          <p:cNvPr id="5" name="Slide Number Placeholder 4"/>
          <p:cNvSpPr>
            <a:spLocks noGrp="1"/>
          </p:cNvSpPr>
          <p:nvPr>
            <p:ph type="sldNum" sz="quarter" idx="12"/>
          </p:nvPr>
        </p:nvSpPr>
        <p:spPr/>
        <p:txBody>
          <a:bodyPr/>
          <a:lstStyle/>
          <a:p>
            <a:fld id="{05499890-D1C5-445A-804B-0D4862E89B0B}" type="slidenum">
              <a:rPr lang="en-US" dirty="0" smtClean="0"/>
              <a:t>7</a:t>
            </a:fld>
            <a:endParaRPr lang="en-US"/>
          </a:p>
        </p:txBody>
      </p:sp>
      <p:pic>
        <p:nvPicPr>
          <p:cNvPr id="6" name="Picture 2" descr="particulate size comparison"/>
          <p:cNvPicPr>
            <a:picLocks noChangeAspect="1" noChangeArrowheads="1"/>
          </p:cNvPicPr>
          <p:nvPr/>
        </p:nvPicPr>
        <p:blipFill rotWithShape="1">
          <a:blip r:embed="rId3">
            <a:extLst>
              <a:ext uri="{28A0092B-C50C-407E-A947-70E740481C1C}">
                <a14:useLocalDpi xmlns:a14="http://schemas.microsoft.com/office/drawing/2010/main" val="0"/>
              </a:ext>
            </a:extLst>
          </a:blip>
          <a:srcRect b="11355"/>
          <a:stretch/>
        </p:blipFill>
        <p:spPr bwMode="auto">
          <a:xfrm>
            <a:off x="6679609" y="2074185"/>
            <a:ext cx="5175826" cy="3441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88660D-F2E2-4B87-926F-B38C0AD990B4}"/>
              </a:ext>
            </a:extLst>
          </p:cNvPr>
          <p:cNvSpPr txBox="1"/>
          <p:nvPr/>
        </p:nvSpPr>
        <p:spPr>
          <a:xfrm>
            <a:off x="0" y="6398309"/>
            <a:ext cx="11324743" cy="646331"/>
          </a:xfrm>
          <a:prstGeom prst="rect">
            <a:avLst/>
          </a:prstGeom>
          <a:noFill/>
        </p:spPr>
        <p:txBody>
          <a:bodyPr wrap="square" rtlCol="0">
            <a:spAutoFit/>
          </a:bodyPr>
          <a:lstStyle/>
          <a:p>
            <a:r>
              <a:rPr lang="en-US" sz="1200">
                <a:latin typeface="Avenir LT Std 55 Roman" panose="020B0503020203020204" pitchFamily="34" charset="0"/>
              </a:rPr>
              <a:t>More information on PM and their health impacts/</a:t>
            </a:r>
            <a:r>
              <a:rPr lang="es-MX" sz="1200">
                <a:solidFill>
                  <a:schemeClr val="accent1">
                    <a:lumMod val="75000"/>
                  </a:schemeClr>
                </a:solidFill>
                <a:latin typeface="Avenir LT Std 55 Roman" panose="020B0503020203020204" pitchFamily="34" charset="0"/>
              </a:rPr>
              <a:t> Para mayor información sobre Partículas y sus impactos a la salud </a:t>
            </a:r>
            <a:r>
              <a:rPr lang="en-US" sz="1200">
                <a:latin typeface="Avenir LT Std 55 Roman" panose="020B0503020203020204" pitchFamily="34" charset="0"/>
              </a:rPr>
              <a:t>: </a:t>
            </a:r>
            <a:r>
              <a:rPr lang="en-US" sz="1200">
                <a:latin typeface="Avenir LT Std 55 Roman" panose="020B0503020203020204" pitchFamily="34" charset="0"/>
                <a:hlinkClick r:id="rId4"/>
              </a:rPr>
              <a:t>https://ww2.arb.ca.gov/resources/inhalable-particulate-matter-and-health</a:t>
            </a:r>
            <a:endParaRPr lang="en-US" sz="1200">
              <a:latin typeface="Avenir LT Std 55 Roman" panose="020B0503020203020204" pitchFamily="34" charset="0"/>
            </a:endParaRPr>
          </a:p>
          <a:p>
            <a:endParaRPr lang="en-US" sz="1200">
              <a:latin typeface="Avenir LT Std 55 Roman" panose="020B0503020203020204" pitchFamily="34" charset="0"/>
            </a:endParaRPr>
          </a:p>
        </p:txBody>
      </p:sp>
      <p:sp>
        <p:nvSpPr>
          <p:cNvPr id="4" name="TextBox 3">
            <a:extLst>
              <a:ext uri="{FF2B5EF4-FFF2-40B4-BE49-F238E27FC236}">
                <a16:creationId xmlns:a16="http://schemas.microsoft.com/office/drawing/2014/main" id="{FCEA0644-84C1-4E8C-AC6B-1526732E00D8}"/>
              </a:ext>
            </a:extLst>
          </p:cNvPr>
          <p:cNvSpPr txBox="1"/>
          <p:nvPr/>
        </p:nvSpPr>
        <p:spPr>
          <a:xfrm>
            <a:off x="8739765" y="3508092"/>
            <a:ext cx="1742785" cy="369332"/>
          </a:xfrm>
          <a:prstGeom prst="rect">
            <a:avLst/>
          </a:prstGeom>
          <a:solidFill>
            <a:schemeClr val="accent3">
              <a:lumMod val="20000"/>
              <a:lumOff val="80000"/>
            </a:schemeClr>
          </a:solidFill>
        </p:spPr>
        <p:txBody>
          <a:bodyPr wrap="none" rtlCol="0">
            <a:spAutoFit/>
          </a:bodyPr>
          <a:lstStyle/>
          <a:p>
            <a:r>
              <a:rPr lang="en-US" b="1" dirty="0">
                <a:solidFill>
                  <a:srgbClr val="0070C0"/>
                </a:solidFill>
              </a:rPr>
              <a:t>Cabello </a:t>
            </a:r>
            <a:r>
              <a:rPr lang="es-MX" b="1" dirty="0">
                <a:solidFill>
                  <a:srgbClr val="0070C0"/>
                </a:solidFill>
              </a:rPr>
              <a:t>humano</a:t>
            </a:r>
          </a:p>
        </p:txBody>
      </p:sp>
      <p:sp>
        <p:nvSpPr>
          <p:cNvPr id="15" name="TextBox 14">
            <a:extLst>
              <a:ext uri="{FF2B5EF4-FFF2-40B4-BE49-F238E27FC236}">
                <a16:creationId xmlns:a16="http://schemas.microsoft.com/office/drawing/2014/main" id="{68774870-27F2-49AA-A343-CCFF275DF092}"/>
              </a:ext>
            </a:extLst>
          </p:cNvPr>
          <p:cNvSpPr txBox="1"/>
          <p:nvPr/>
        </p:nvSpPr>
        <p:spPr>
          <a:xfrm>
            <a:off x="6679609" y="2074185"/>
            <a:ext cx="2952072" cy="307777"/>
          </a:xfrm>
          <a:prstGeom prst="rect">
            <a:avLst/>
          </a:prstGeom>
          <a:solidFill>
            <a:schemeClr val="accent3">
              <a:lumMod val="20000"/>
              <a:lumOff val="80000"/>
            </a:schemeClr>
          </a:solidFill>
        </p:spPr>
        <p:txBody>
          <a:bodyPr wrap="square" rtlCol="0">
            <a:spAutoFit/>
          </a:bodyPr>
          <a:lstStyle/>
          <a:p>
            <a:r>
              <a:rPr lang="es-MX" sz="1400" dirty="0">
                <a:solidFill>
                  <a:srgbClr val="0070C0"/>
                </a:solidFill>
              </a:rPr>
              <a:t>Comparación de tamaño de partículas</a:t>
            </a:r>
          </a:p>
        </p:txBody>
      </p:sp>
    </p:spTree>
    <p:extLst>
      <p:ext uri="{BB962C8B-B14F-4D97-AF65-F5344CB8AC3E}">
        <p14:creationId xmlns:p14="http://schemas.microsoft.com/office/powerpoint/2010/main" val="106598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483E2-97A9-49EE-A3A8-56FFE3CFC73B}"/>
              </a:ext>
            </a:extLst>
          </p:cNvPr>
          <p:cNvSpPr>
            <a:spLocks noGrp="1"/>
          </p:cNvSpPr>
          <p:nvPr>
            <p:ph type="title"/>
          </p:nvPr>
        </p:nvSpPr>
        <p:spPr>
          <a:xfrm>
            <a:off x="838200" y="107290"/>
            <a:ext cx="7699408" cy="1139619"/>
          </a:xfrm>
        </p:spPr>
        <p:txBody>
          <a:bodyPr>
            <a:normAutofit fontScale="90000"/>
          </a:bodyPr>
          <a:lstStyle/>
          <a:p>
            <a:r>
              <a:rPr lang="en-US" sz="4400"/>
              <a:t>PM2.5 and PM10 Sources /</a:t>
            </a:r>
            <a:br>
              <a:rPr lang="en-US" sz="4400"/>
            </a:br>
            <a:r>
              <a:rPr lang="es-MX" sz="4400">
                <a:solidFill>
                  <a:schemeClr val="accent1">
                    <a:lumMod val="75000"/>
                  </a:schemeClr>
                </a:solidFill>
              </a:rPr>
              <a:t>Fuentes de PM2.5 y PM10</a:t>
            </a:r>
            <a:endParaRPr lang="en-US"/>
          </a:p>
        </p:txBody>
      </p:sp>
      <p:sp>
        <p:nvSpPr>
          <p:cNvPr id="3" name="Content Placeholder 2">
            <a:extLst>
              <a:ext uri="{FF2B5EF4-FFF2-40B4-BE49-F238E27FC236}">
                <a16:creationId xmlns:a16="http://schemas.microsoft.com/office/drawing/2014/main" id="{CAF94C24-6876-468B-B80F-CB8AA4626704}"/>
              </a:ext>
            </a:extLst>
          </p:cNvPr>
          <p:cNvSpPr>
            <a:spLocks noGrp="1"/>
          </p:cNvSpPr>
          <p:nvPr>
            <p:ph idx="1"/>
          </p:nvPr>
        </p:nvSpPr>
        <p:spPr>
          <a:xfrm>
            <a:off x="838200" y="1504604"/>
            <a:ext cx="6390373" cy="4672359"/>
          </a:xfrm>
        </p:spPr>
        <p:txBody>
          <a:bodyPr/>
          <a:lstStyle/>
          <a:p>
            <a:r>
              <a:rPr lang="en-US" sz="2000" b="0" i="0" dirty="0">
                <a:effectLst/>
              </a:rPr>
              <a:t>Both are commonly emitted from burning of gasoline, oil, diesel fuel or wood products </a:t>
            </a:r>
            <a:r>
              <a:rPr lang="en-US" sz="2000" dirty="0"/>
              <a:t>/ </a:t>
            </a:r>
            <a:r>
              <a:rPr lang="es-MX" sz="2000" dirty="0">
                <a:solidFill>
                  <a:schemeClr val="accent1">
                    <a:lumMod val="75000"/>
                  </a:schemeClr>
                </a:solidFill>
              </a:rPr>
              <a:t>Ambos comúnmente resultan de la combustión de gasolina, petróleo, diésel o productos de madera</a:t>
            </a:r>
            <a:endParaRPr lang="en-US" sz="2000" b="0" i="0" dirty="0">
              <a:solidFill>
                <a:schemeClr val="accent1">
                  <a:lumMod val="75000"/>
                </a:schemeClr>
              </a:solidFill>
              <a:effectLst/>
            </a:endParaRPr>
          </a:p>
          <a:p>
            <a:pPr lvl="1"/>
            <a:endParaRPr lang="en-US" sz="2000" b="0" i="0" dirty="0">
              <a:effectLst/>
            </a:endParaRPr>
          </a:p>
          <a:p>
            <a:r>
              <a:rPr lang="en-US" sz="2000" b="0" i="0" dirty="0">
                <a:effectLst/>
              </a:rPr>
              <a:t>Common PM10 sources includes dust, landfills, agriculture practices, wildfires and brush/waste burning, and industrial sources / </a:t>
            </a:r>
            <a:r>
              <a:rPr lang="es-MX" sz="2000" dirty="0">
                <a:solidFill>
                  <a:schemeClr val="accent1">
                    <a:lumMod val="75000"/>
                  </a:schemeClr>
                </a:solidFill>
              </a:rPr>
              <a:t>Las f</a:t>
            </a:r>
            <a:r>
              <a:rPr lang="es-MX" sz="2000" b="0" i="0" dirty="0">
                <a:solidFill>
                  <a:schemeClr val="accent1">
                    <a:lumMod val="75000"/>
                  </a:schemeClr>
                </a:solidFill>
                <a:effectLst/>
              </a:rPr>
              <a:t>uentes comunes d</a:t>
            </a:r>
            <a:r>
              <a:rPr lang="es-MX" sz="2000" dirty="0">
                <a:solidFill>
                  <a:schemeClr val="accent1">
                    <a:lumMod val="75000"/>
                  </a:schemeClr>
                </a:solidFill>
              </a:rPr>
              <a:t>e PM10 incluyen al polvo, rellenos sanitarios y agricultura, incendios naturales quema de matorral/basura, y fuentes industriales</a:t>
            </a:r>
            <a:endParaRPr lang="en-US" sz="2000" dirty="0">
              <a:solidFill>
                <a:schemeClr val="accent1">
                  <a:lumMod val="75000"/>
                </a:schemeClr>
              </a:solidFill>
            </a:endParaRPr>
          </a:p>
          <a:p>
            <a:endParaRPr lang="en-US" dirty="0"/>
          </a:p>
        </p:txBody>
      </p:sp>
      <p:sp>
        <p:nvSpPr>
          <p:cNvPr id="4" name="Slide Number Placeholder 3">
            <a:extLst>
              <a:ext uri="{FF2B5EF4-FFF2-40B4-BE49-F238E27FC236}">
                <a16:creationId xmlns:a16="http://schemas.microsoft.com/office/drawing/2014/main" id="{5EB343F3-4C1F-44AC-B88E-3FF6148A3BCE}"/>
              </a:ext>
            </a:extLst>
          </p:cNvPr>
          <p:cNvSpPr>
            <a:spLocks noGrp="1"/>
          </p:cNvSpPr>
          <p:nvPr>
            <p:ph type="sldNum" sz="quarter" idx="12"/>
          </p:nvPr>
        </p:nvSpPr>
        <p:spPr/>
        <p:txBody>
          <a:bodyPr/>
          <a:lstStyle/>
          <a:p>
            <a:fld id="{05499890-D1C5-445A-804B-0D4862E89B0B}" type="slidenum">
              <a:rPr lang="en-US" smtClean="0"/>
              <a:t>8</a:t>
            </a:fld>
            <a:endParaRPr lang="en-US"/>
          </a:p>
        </p:txBody>
      </p:sp>
      <p:sp>
        <p:nvSpPr>
          <p:cNvPr id="5" name="TextBox 4">
            <a:extLst>
              <a:ext uri="{FF2B5EF4-FFF2-40B4-BE49-F238E27FC236}">
                <a16:creationId xmlns:a16="http://schemas.microsoft.com/office/drawing/2014/main" id="{912933E7-2F73-48BB-BF00-93098B2D1AD5}"/>
              </a:ext>
            </a:extLst>
          </p:cNvPr>
          <p:cNvSpPr txBox="1"/>
          <p:nvPr/>
        </p:nvSpPr>
        <p:spPr>
          <a:xfrm>
            <a:off x="0" y="6398309"/>
            <a:ext cx="11596050" cy="461665"/>
          </a:xfrm>
          <a:prstGeom prst="rect">
            <a:avLst/>
          </a:prstGeom>
          <a:noFill/>
        </p:spPr>
        <p:txBody>
          <a:bodyPr wrap="square" rtlCol="0">
            <a:spAutoFit/>
          </a:bodyPr>
          <a:lstStyle/>
          <a:p>
            <a:r>
              <a:rPr lang="en-US" sz="1200">
                <a:latin typeface="Avenir LT Std 55 Roman" panose="020B0503020203020204" pitchFamily="34" charset="0"/>
              </a:rPr>
              <a:t>More information on PM and their health impacts / </a:t>
            </a:r>
            <a:r>
              <a:rPr lang="es-MX" sz="1200">
                <a:solidFill>
                  <a:schemeClr val="accent1">
                    <a:lumMod val="75000"/>
                  </a:schemeClr>
                </a:solidFill>
                <a:latin typeface="Avenir LT Std 55 Roman" panose="020B0503020203020204" pitchFamily="34" charset="0"/>
              </a:rPr>
              <a:t>Para mayor información sobre las Partículas y sus impactos a la salud </a:t>
            </a:r>
            <a:r>
              <a:rPr lang="en-US" sz="1200">
                <a:latin typeface="Avenir LT Std 55 Roman" panose="020B0503020203020204" pitchFamily="34" charset="0"/>
              </a:rPr>
              <a:t>: </a:t>
            </a:r>
            <a:r>
              <a:rPr lang="en-US" sz="1200">
                <a:latin typeface="Avenir LT Std 55 Roman" panose="020B0503020203020204" pitchFamily="34" charset="0"/>
                <a:hlinkClick r:id="rId2"/>
              </a:rPr>
              <a:t>https://ww2.arb.ca.gov/resources/inhalable-particulate-matter-and-health</a:t>
            </a:r>
            <a:endParaRPr lang="es-MX" sz="1200">
              <a:latin typeface="Avenir LT Std 55 Roman" panose="020B0503020203020204" pitchFamily="34" charset="0"/>
            </a:endParaRPr>
          </a:p>
        </p:txBody>
      </p:sp>
      <p:pic>
        <p:nvPicPr>
          <p:cNvPr id="6" name="Picture 5" descr="A traffic jam on a highway&#10;&#10;Description automatically generated with low confidence">
            <a:extLst>
              <a:ext uri="{FF2B5EF4-FFF2-40B4-BE49-F238E27FC236}">
                <a16:creationId xmlns:a16="http://schemas.microsoft.com/office/drawing/2014/main" id="{BD90CD85-6541-42F5-8D4E-A9E5B9CF2C63}"/>
              </a:ext>
            </a:extLst>
          </p:cNvPr>
          <p:cNvPicPr>
            <a:picLocks noChangeAspect="1"/>
          </p:cNvPicPr>
          <p:nvPr/>
        </p:nvPicPr>
        <p:blipFill rotWithShape="1">
          <a:blip r:embed="rId3">
            <a:extLst>
              <a:ext uri="{28A0092B-C50C-407E-A947-70E740481C1C}">
                <a14:useLocalDpi xmlns:a14="http://schemas.microsoft.com/office/drawing/2010/main" val="0"/>
              </a:ext>
            </a:extLst>
          </a:blip>
          <a:srcRect t="27830" r="-2" b="2936"/>
          <a:stretch/>
        </p:blipFill>
        <p:spPr>
          <a:xfrm>
            <a:off x="7488454" y="697874"/>
            <a:ext cx="4703545" cy="2165467"/>
          </a:xfrm>
          <a:prstGeom prst="rect">
            <a:avLst/>
          </a:prstGeom>
          <a:ln>
            <a:noFill/>
          </a:ln>
          <a:effectLst>
            <a:outerShdw blurRad="292100" dist="139700" dir="2700000" algn="tl" rotWithShape="0">
              <a:srgbClr val="333333">
                <a:alpha val="65000"/>
              </a:srgbClr>
            </a:outerShdw>
          </a:effectLst>
        </p:spPr>
      </p:pic>
      <p:pic>
        <p:nvPicPr>
          <p:cNvPr id="7" name="Picture 6" descr="A tractor in a field&#10;&#10;Description automatically generated">
            <a:extLst>
              <a:ext uri="{FF2B5EF4-FFF2-40B4-BE49-F238E27FC236}">
                <a16:creationId xmlns:a16="http://schemas.microsoft.com/office/drawing/2014/main" id="{91BABAFF-4AE0-4FE4-BCD3-3E2CBE5BB1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782" r="-2" b="-2"/>
          <a:stretch/>
        </p:blipFill>
        <p:spPr>
          <a:xfrm>
            <a:off x="7488454" y="3840783"/>
            <a:ext cx="4703531" cy="2165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1814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554" y="242586"/>
            <a:ext cx="8241924" cy="736238"/>
          </a:xfrm>
        </p:spPr>
        <p:txBody>
          <a:bodyPr>
            <a:noAutofit/>
          </a:bodyPr>
          <a:lstStyle/>
          <a:p>
            <a:r>
              <a:rPr lang="en-US" sz="3600" dirty="0"/>
              <a:t>Toxic Air Contaminants (TAC) / </a:t>
            </a:r>
            <a:r>
              <a:rPr lang="es-MX" sz="3600" dirty="0">
                <a:solidFill>
                  <a:schemeClr val="accent1">
                    <a:lumMod val="75000"/>
                  </a:schemeClr>
                </a:solidFill>
              </a:rPr>
              <a:t>Contaminantes Tóxicos del Aire (TAC)</a:t>
            </a:r>
            <a:endParaRPr lang="en-US" sz="3600" dirty="0">
              <a:solidFill>
                <a:schemeClr val="accent1">
                  <a:lumMod val="75000"/>
                </a:schemeClr>
              </a:solidFill>
            </a:endParaRPr>
          </a:p>
        </p:txBody>
      </p:sp>
      <p:sp>
        <p:nvSpPr>
          <p:cNvPr id="3" name="Content Placeholder 2"/>
          <p:cNvSpPr>
            <a:spLocks noGrp="1"/>
          </p:cNvSpPr>
          <p:nvPr>
            <p:ph idx="1"/>
          </p:nvPr>
        </p:nvSpPr>
        <p:spPr>
          <a:xfrm>
            <a:off x="238310" y="1266796"/>
            <a:ext cx="8873925" cy="5177679"/>
          </a:xfrm>
        </p:spPr>
        <p:txBody>
          <a:bodyPr vert="horz" lIns="91440" tIns="45720" rIns="91440" bIns="45720" rtlCol="0" anchor="t">
            <a:normAutofit lnSpcReduction="10000"/>
          </a:bodyPr>
          <a:lstStyle/>
          <a:p>
            <a:r>
              <a:rPr lang="en-US" sz="2000" dirty="0">
                <a:latin typeface="Avenir LT Std 55 Roman"/>
              </a:rPr>
              <a:t>May cause or contribute to an increase in mortality or an increase in serious illness. May pose a present or potential hazard to human health. / </a:t>
            </a:r>
            <a:r>
              <a:rPr lang="es-ES" sz="2000" dirty="0">
                <a:solidFill>
                  <a:srgbClr val="0070C0"/>
                </a:solidFill>
                <a:latin typeface="Avenir LT Std 55 Roman"/>
              </a:rPr>
              <a:t>Pueden causar o contribuir a un aumento de la mortalidad o de enfermedades graves. Puede representar un peligro actual o potencial para la salud humana.</a:t>
            </a:r>
            <a:endParaRPr lang="en-US" sz="2000" dirty="0">
              <a:solidFill>
                <a:srgbClr val="0070C0"/>
              </a:solidFill>
              <a:latin typeface="Avenir LT Std 55 Roman"/>
            </a:endParaRPr>
          </a:p>
          <a:p>
            <a:r>
              <a:rPr lang="es-MX" sz="2000" dirty="0" err="1">
                <a:latin typeface="Avenir LT Std 55 Roman"/>
              </a:rPr>
              <a:t>TACs</a:t>
            </a:r>
            <a:r>
              <a:rPr lang="es-MX" sz="2000" dirty="0">
                <a:latin typeface="Avenir LT Std 55 Roman"/>
              </a:rPr>
              <a:t> </a:t>
            </a:r>
            <a:r>
              <a:rPr lang="en-US" sz="2000" dirty="0">
                <a:latin typeface="Avenir LT Std 55 Roman"/>
              </a:rPr>
              <a:t>have no state or national ambient air quality standards. / </a:t>
            </a:r>
            <a:r>
              <a:rPr lang="es-ES" sz="2000" dirty="0">
                <a:solidFill>
                  <a:srgbClr val="0070C0"/>
                </a:solidFill>
                <a:latin typeface="Avenir LT Std 55 Roman"/>
              </a:rPr>
              <a:t>Los </a:t>
            </a:r>
            <a:r>
              <a:rPr lang="es-ES" sz="2000" dirty="0" err="1">
                <a:solidFill>
                  <a:srgbClr val="0070C0"/>
                </a:solidFill>
                <a:latin typeface="Avenir LT Std 55 Roman"/>
              </a:rPr>
              <a:t>TACs</a:t>
            </a:r>
            <a:r>
              <a:rPr lang="es-ES" sz="2000" dirty="0">
                <a:solidFill>
                  <a:srgbClr val="0070C0"/>
                </a:solidFill>
                <a:latin typeface="Avenir LT Std 55 Roman"/>
              </a:rPr>
              <a:t> no tienen estándares de calidad del aire ambiental estatales o nacionales.</a:t>
            </a:r>
            <a:endParaRPr lang="en-US" sz="2000" dirty="0">
              <a:solidFill>
                <a:srgbClr val="0070C0"/>
              </a:solidFill>
              <a:latin typeface="Avenir LT Std 55 Roman"/>
            </a:endParaRPr>
          </a:p>
          <a:p>
            <a:pPr lvl="1"/>
            <a:r>
              <a:rPr lang="en-US" sz="2000" dirty="0">
                <a:latin typeface="Avenir LT Std 55 Roman"/>
              </a:rPr>
              <a:t>The CARB Board has not identified a safe threshold level for any of the TACs that cause cancer/ </a:t>
            </a:r>
            <a:r>
              <a:rPr lang="es-ES" sz="2000" dirty="0">
                <a:solidFill>
                  <a:srgbClr val="0070C0"/>
                </a:solidFill>
                <a:latin typeface="Avenir LT Std 55 Roman"/>
              </a:rPr>
              <a:t>El Consejo de CARB no ha identificado un nivel de umbral seguro para ninguno de los </a:t>
            </a:r>
            <a:r>
              <a:rPr lang="es-ES" sz="2000" dirty="0" err="1">
                <a:solidFill>
                  <a:srgbClr val="0070C0"/>
                </a:solidFill>
                <a:latin typeface="Avenir LT Std 55 Roman"/>
              </a:rPr>
              <a:t>TACs</a:t>
            </a:r>
            <a:r>
              <a:rPr lang="es-ES" sz="2000" dirty="0">
                <a:solidFill>
                  <a:srgbClr val="0070C0"/>
                </a:solidFill>
                <a:latin typeface="Avenir LT Std 55 Roman"/>
              </a:rPr>
              <a:t> que causan cáncer.</a:t>
            </a:r>
            <a:r>
              <a:rPr lang="en-US" sz="2000" dirty="0">
                <a:solidFill>
                  <a:srgbClr val="0070C0"/>
                </a:solidFill>
                <a:latin typeface="Avenir LT Std 55 Roman"/>
              </a:rPr>
              <a:t> </a:t>
            </a:r>
          </a:p>
          <a:p>
            <a:r>
              <a:rPr lang="en-US" sz="2000" dirty="0">
                <a:latin typeface="Avenir LT Std 55 Roman"/>
              </a:rPr>
              <a:t>CARB has formally identified over 200 substances and groups of substances as TACs, includes / </a:t>
            </a:r>
            <a:r>
              <a:rPr lang="es-MX" sz="2000" dirty="0">
                <a:solidFill>
                  <a:schemeClr val="accent1">
                    <a:lumMod val="75000"/>
                  </a:schemeClr>
                </a:solidFill>
                <a:latin typeface="Avenir LT Std 55 Roman"/>
              </a:rPr>
              <a:t>CARB ha identificado más de 200 sustancias y grupos de sustancias clasificadas como </a:t>
            </a:r>
            <a:r>
              <a:rPr lang="es-MX" sz="2000" dirty="0" err="1">
                <a:solidFill>
                  <a:schemeClr val="accent1">
                    <a:lumMod val="75000"/>
                  </a:schemeClr>
                </a:solidFill>
                <a:latin typeface="Avenir LT Std 55 Roman"/>
              </a:rPr>
              <a:t>TACs</a:t>
            </a:r>
            <a:r>
              <a:rPr lang="es-MX" sz="2000" dirty="0">
                <a:solidFill>
                  <a:schemeClr val="accent1">
                    <a:lumMod val="75000"/>
                  </a:schemeClr>
                </a:solidFill>
                <a:latin typeface="Avenir LT Std 55 Roman"/>
              </a:rPr>
              <a:t>, incluyendo</a:t>
            </a:r>
            <a:r>
              <a:rPr lang="en-US" sz="2000" dirty="0">
                <a:latin typeface="Avenir LT Std 55 Roman"/>
              </a:rPr>
              <a:t>:</a:t>
            </a:r>
          </a:p>
          <a:p>
            <a:pPr lvl="1"/>
            <a:r>
              <a:rPr lang="en-US" sz="2000" b="1" dirty="0">
                <a:latin typeface="Avenir LT Std 55 Roman"/>
              </a:rPr>
              <a:t>Toxic gaseous Volatile Organic Compounds (VOCs): </a:t>
            </a:r>
            <a:r>
              <a:rPr lang="en-US" sz="2000" dirty="0">
                <a:latin typeface="Avenir LT Std 55 Roman"/>
              </a:rPr>
              <a:t>Benzene, Formaldehyde, etc. / </a:t>
            </a:r>
            <a:r>
              <a:rPr lang="es-MX" sz="2000" b="1" dirty="0">
                <a:solidFill>
                  <a:schemeClr val="accent1">
                    <a:lumMod val="75000"/>
                  </a:schemeClr>
                </a:solidFill>
                <a:latin typeface="Avenir LT Std 55 Roman"/>
              </a:rPr>
              <a:t>Gases tóxicos de Compuestos orgánicos volátiles (</a:t>
            </a:r>
            <a:r>
              <a:rPr lang="es-MX" sz="2000" b="1" dirty="0" err="1">
                <a:solidFill>
                  <a:schemeClr val="accent1">
                    <a:lumMod val="75000"/>
                  </a:schemeClr>
                </a:solidFill>
                <a:latin typeface="Avenir LT Std 55 Roman"/>
              </a:rPr>
              <a:t>VOCs</a:t>
            </a:r>
            <a:r>
              <a:rPr lang="es-MX" sz="2000" b="1" dirty="0">
                <a:solidFill>
                  <a:schemeClr val="accent1">
                    <a:lumMod val="75000"/>
                  </a:schemeClr>
                </a:solidFill>
                <a:latin typeface="Avenir LT Std 55 Roman"/>
              </a:rPr>
              <a:t>, por sus siglas en ingles): </a:t>
            </a:r>
            <a:r>
              <a:rPr lang="es-MX" sz="2000" dirty="0">
                <a:solidFill>
                  <a:schemeClr val="accent1">
                    <a:lumMod val="75000"/>
                  </a:schemeClr>
                </a:solidFill>
                <a:latin typeface="Avenir LT Std 55 Roman"/>
              </a:rPr>
              <a:t>Benceno, Formaldehído, etc.</a:t>
            </a:r>
            <a:endParaRPr lang="en-US" sz="2000" dirty="0">
              <a:solidFill>
                <a:schemeClr val="accent1">
                  <a:lumMod val="75000"/>
                </a:schemeClr>
              </a:solidFill>
              <a:latin typeface="Avenir LT Std 55 Roman"/>
            </a:endParaRPr>
          </a:p>
          <a:p>
            <a:pPr lvl="1"/>
            <a:r>
              <a:rPr lang="en-US" sz="2000" b="1" dirty="0">
                <a:latin typeface="Avenir LT Std 55 Roman"/>
              </a:rPr>
              <a:t>Diesel particulate matter (DPM) / </a:t>
            </a:r>
            <a:r>
              <a:rPr lang="es-MX" sz="2000" b="1" dirty="0">
                <a:solidFill>
                  <a:schemeClr val="accent1">
                    <a:lumMod val="75000"/>
                  </a:schemeClr>
                </a:solidFill>
                <a:latin typeface="Avenir LT Std 55 Roman"/>
              </a:rPr>
              <a:t>Partículas de diésel (DPM, por sus siglas en inglés)</a:t>
            </a:r>
            <a:endParaRPr lang="en-US" sz="2000" b="1" dirty="0">
              <a:solidFill>
                <a:schemeClr val="accent1">
                  <a:lumMod val="75000"/>
                </a:schemeClr>
              </a:solidFill>
              <a:latin typeface="Avenir LT Std 55 Roman"/>
            </a:endParaRPr>
          </a:p>
          <a:p>
            <a:endParaRPr lang="en-US" sz="2400" dirty="0">
              <a:solidFill>
                <a:schemeClr val="accent1">
                  <a:lumMod val="75000"/>
                </a:schemeClr>
              </a:solidFill>
              <a:latin typeface="Avenir LT Std 55 Roman"/>
            </a:endParaRPr>
          </a:p>
          <a:p>
            <a:pPr marL="0" indent="0">
              <a:buNone/>
            </a:pPr>
            <a:endParaRPr lang="en-US" sz="2000" dirty="0"/>
          </a:p>
        </p:txBody>
      </p:sp>
      <p:sp>
        <p:nvSpPr>
          <p:cNvPr id="5" name="Slide Number Placeholder 4"/>
          <p:cNvSpPr>
            <a:spLocks noGrp="1"/>
          </p:cNvSpPr>
          <p:nvPr>
            <p:ph type="sldNum" sz="quarter" idx="12"/>
          </p:nvPr>
        </p:nvSpPr>
        <p:spPr/>
        <p:txBody>
          <a:bodyPr/>
          <a:lstStyle/>
          <a:p>
            <a:fld id="{05499890-D1C5-445A-804B-0D4862E89B0B}" type="slidenum">
              <a:rPr lang="en-US" dirty="0" smtClean="0"/>
              <a:t>9</a:t>
            </a:fld>
            <a:endParaRPr lang="en-US"/>
          </a:p>
        </p:txBody>
      </p:sp>
      <p:sp>
        <p:nvSpPr>
          <p:cNvPr id="6" name="TextBox 5">
            <a:extLst>
              <a:ext uri="{FF2B5EF4-FFF2-40B4-BE49-F238E27FC236}">
                <a16:creationId xmlns:a16="http://schemas.microsoft.com/office/drawing/2014/main" id="{1EFA195E-D3CC-466B-ABBE-63BB8E4C5EEA}"/>
              </a:ext>
            </a:extLst>
          </p:cNvPr>
          <p:cNvSpPr txBox="1"/>
          <p:nvPr/>
        </p:nvSpPr>
        <p:spPr>
          <a:xfrm>
            <a:off x="16854" y="6444476"/>
            <a:ext cx="7266039" cy="553998"/>
          </a:xfrm>
          <a:prstGeom prst="rect">
            <a:avLst/>
          </a:prstGeom>
          <a:noFill/>
        </p:spPr>
        <p:txBody>
          <a:bodyPr wrap="square" rtlCol="0">
            <a:spAutoFit/>
          </a:bodyPr>
          <a:lstStyle/>
          <a:p>
            <a:r>
              <a:rPr lang="en-US" sz="1000">
                <a:latin typeface="Avenir LT Std 55 Roman" panose="020B0503020203020204" pitchFamily="34" charset="0"/>
              </a:rPr>
              <a:t>More information CARB Identified TACs / </a:t>
            </a:r>
            <a:r>
              <a:rPr lang="es-MX" sz="1000">
                <a:solidFill>
                  <a:schemeClr val="accent1">
                    <a:lumMod val="75000"/>
                  </a:schemeClr>
                </a:solidFill>
                <a:latin typeface="Avenir LT Std 55 Roman" panose="020B0503020203020204" pitchFamily="34" charset="0"/>
              </a:rPr>
              <a:t>Para mayor información sobre los </a:t>
            </a:r>
            <a:r>
              <a:rPr lang="es-MX" sz="1000" err="1">
                <a:solidFill>
                  <a:schemeClr val="accent1">
                    <a:lumMod val="75000"/>
                  </a:schemeClr>
                </a:solidFill>
                <a:latin typeface="Avenir LT Std 55 Roman" panose="020B0503020203020204" pitchFamily="34" charset="0"/>
              </a:rPr>
              <a:t>TACs</a:t>
            </a:r>
            <a:r>
              <a:rPr lang="es-MX" sz="1000">
                <a:solidFill>
                  <a:schemeClr val="accent1">
                    <a:lumMod val="75000"/>
                  </a:schemeClr>
                </a:solidFill>
                <a:latin typeface="Avenir LT Std 55 Roman" panose="020B0503020203020204" pitchFamily="34" charset="0"/>
              </a:rPr>
              <a:t> identificados por CARB:</a:t>
            </a:r>
            <a:r>
              <a:rPr lang="es-MX" sz="1000">
                <a:latin typeface="Avenir LT Std 55 Roman" panose="020B0503020203020204" pitchFamily="34" charset="0"/>
              </a:rPr>
              <a:t> </a:t>
            </a:r>
            <a:r>
              <a:rPr lang="en-US" sz="1000">
                <a:latin typeface="Avenir LT Std 55 Roman" panose="020B0503020203020204" pitchFamily="34" charset="0"/>
              </a:rPr>
              <a:t>: </a:t>
            </a:r>
            <a:r>
              <a:rPr lang="en-US" sz="1000">
                <a:latin typeface="Avenir LT Std 55 Roman" panose="020B0503020203020204" pitchFamily="34" charset="0"/>
                <a:hlinkClick r:id="rId3"/>
              </a:rPr>
              <a:t>https://ww2.arb.ca.gov/resources/documents/carb-identified-toxic-air-contaminants</a:t>
            </a:r>
            <a:endParaRPr lang="en-US" sz="1000">
              <a:latin typeface="Avenir LT Std 55 Roman" panose="020B0503020203020204" pitchFamily="34" charset="0"/>
            </a:endParaRPr>
          </a:p>
          <a:p>
            <a:endParaRPr lang="es-MX" sz="1000">
              <a:latin typeface="Avenir LT Std 55 Roman" panose="020B0503020203020204" pitchFamily="34" charset="0"/>
            </a:endParaRPr>
          </a:p>
        </p:txBody>
      </p:sp>
      <p:pic>
        <p:nvPicPr>
          <p:cNvPr id="8" name="Picture 7" descr="A picture containing outdoor, smoke, coming, clouds&#10;&#10;Description automatically generated">
            <a:extLst>
              <a:ext uri="{FF2B5EF4-FFF2-40B4-BE49-F238E27FC236}">
                <a16:creationId xmlns:a16="http://schemas.microsoft.com/office/drawing/2014/main" id="{BE049E86-4672-4C51-95DF-B42FEDBCDC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0478" y="0"/>
            <a:ext cx="3121522" cy="4474464"/>
          </a:xfrm>
          <a:prstGeom prst="rect">
            <a:avLst/>
          </a:prstGeom>
        </p:spPr>
      </p:pic>
    </p:spTree>
    <p:extLst>
      <p:ext uri="{BB962C8B-B14F-4D97-AF65-F5344CB8AC3E}">
        <p14:creationId xmlns:p14="http://schemas.microsoft.com/office/powerpoint/2010/main" val="3509701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1dc5ad5-337b-4d66-a194-b33a7344dd5f">
      <UserInfo>
        <DisplayName>Nunez, Liliana@ARB</DisplayName>
        <AccountId>42</AccountId>
        <AccountType/>
      </UserInfo>
      <UserInfo>
        <DisplayName>Hernandez, Adrianna@ARB</DisplayName>
        <AccountId>38</AccountId>
        <AccountType/>
      </UserInfo>
      <UserInfo>
        <DisplayName>Misra, Chandan@ARB</DisplayName>
        <AccountId>61</AccountId>
        <AccountType/>
      </UserInfo>
      <UserInfo>
        <DisplayName>Juarez, Andrea@ARB</DisplayName>
        <AccountId>37</AccountId>
        <AccountType/>
      </UserInfo>
      <UserInfo>
        <DisplayName>Melgo, Jenny@ARB</DisplayName>
        <AccountId>233</AccountId>
        <AccountType/>
      </UserInfo>
      <UserInfo>
        <DisplayName>Varadarajan, Charanya@ARB</DisplayName>
        <AccountId>77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EB1D796E23F542986FE04EF8D9F867" ma:contentTypeVersion="11" ma:contentTypeDescription="Create a new document." ma:contentTypeScope="" ma:versionID="c313a99f50a20ca5a47fc5063620b8c8">
  <xsd:schema xmlns:xsd="http://www.w3.org/2001/XMLSchema" xmlns:xs="http://www.w3.org/2001/XMLSchema" xmlns:p="http://schemas.microsoft.com/office/2006/metadata/properties" xmlns:ns2="b2ec63bd-98a3-45ba-833b-fa0d41ac61af" xmlns:ns3="c1dc5ad5-337b-4d66-a194-b33a7344dd5f" targetNamespace="http://schemas.microsoft.com/office/2006/metadata/properties" ma:root="true" ma:fieldsID="deae74f5a63aa04222d2293dba579ea7" ns2:_="" ns3:_="">
    <xsd:import namespace="b2ec63bd-98a3-45ba-833b-fa0d41ac61af"/>
    <xsd:import namespace="c1dc5ad5-337b-4d66-a194-b33a7344dd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ec63bd-98a3-45ba-833b-fa0d41ac61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c5ad5-337b-4d66-a194-b33a7344dd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AE2832-F1DB-4AE3-808F-4B38E5D90AB9}">
  <ds:schemaRefs>
    <ds:schemaRef ds:uri="324f73c6-421e-4f6e-b9f6-5cfea1bbcdf8"/>
    <ds:schemaRef ds:uri="618201ee-1c8c-485f-a66c-dab5230f5a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D778987-73AC-429C-B897-B2ADF4A74605}">
  <ds:schemaRefs>
    <ds:schemaRef ds:uri="http://schemas.microsoft.com/sharepoint/v3/contenttype/forms"/>
  </ds:schemaRefs>
</ds:datastoreItem>
</file>

<file path=customXml/itemProps3.xml><?xml version="1.0" encoding="utf-8"?>
<ds:datastoreItem xmlns:ds="http://schemas.openxmlformats.org/officeDocument/2006/customXml" ds:itemID="{D96B6EEA-E9F0-44A7-94F8-EFEBB75A444F}"/>
</file>

<file path=docProps/app.xml><?xml version="1.0" encoding="utf-8"?>
<Properties xmlns="http://schemas.openxmlformats.org/officeDocument/2006/extended-properties" xmlns:vt="http://schemas.openxmlformats.org/officeDocument/2006/docPropsVTypes">
  <Template>TM04033919[[fn=Circuit]]</Template>
  <TotalTime>462</TotalTime>
  <Words>4460</Words>
  <Application>Microsoft Office PowerPoint</Application>
  <PresentationFormat>Widescreen</PresentationFormat>
  <Paragraphs>385</Paragraphs>
  <Slides>33</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Avenir LT Std 45 Book</vt:lpstr>
      <vt:lpstr>Avenir LT Std 55 Roman</vt:lpstr>
      <vt:lpstr>Calibri</vt:lpstr>
      <vt:lpstr>Calibri Light</vt:lpstr>
      <vt:lpstr>Century Gothic</vt:lpstr>
      <vt:lpstr>Courier New</vt:lpstr>
      <vt:lpstr>Montserrat</vt:lpstr>
      <vt:lpstr>Office Theme</vt:lpstr>
      <vt:lpstr>Air Quality 101 / Introducción a la Calidad del Aire</vt:lpstr>
      <vt:lpstr>Orientation /Orientación</vt:lpstr>
      <vt:lpstr>Air Pollution / Contaminación del Aire </vt:lpstr>
      <vt:lpstr>Population Sensitive to Air Pollution/ Receptores Sensibles a la Contaminación del Aire</vt:lpstr>
      <vt:lpstr>Criteria Air Pollutants / Contaminantes Criterio</vt:lpstr>
      <vt:lpstr>Nitrogen Oxides (NOx) / Óxidos de Nitrógeno (NOx)</vt:lpstr>
      <vt:lpstr>Particulate Matter (PM) /Partículas (PM)</vt:lpstr>
      <vt:lpstr>PM2.5 and PM10 Sources / Fuentes de PM2.5 y PM10</vt:lpstr>
      <vt:lpstr>Toxic Air Contaminants (TAC) / Contaminantes Tóxicos del Aire (TAC)</vt:lpstr>
      <vt:lpstr>Toxic gaseous VOCs / Gases tóxicos VOCs </vt:lpstr>
      <vt:lpstr>Diesel Particulate Matter (DPM) / Partículas Diésel (DPM)</vt:lpstr>
      <vt:lpstr>PowerPoint Presentation</vt:lpstr>
      <vt:lpstr>PowerPoint Presentation</vt:lpstr>
      <vt:lpstr>What is an Emission Inventory? /  ¿Qué es un Inventario de Emisiones?</vt:lpstr>
      <vt:lpstr>Air District &amp; CARB Staff Collaboration / Colaboración del personal del Distrito de Aire y CARB</vt:lpstr>
      <vt:lpstr>Preliminary 2020 Emission Inventory for International Border Community / Inventario de Emisiones 2020 Preliminar para la Comunidad Fronteriza Internacional</vt:lpstr>
      <vt:lpstr>CARB, SANDAG and APCD Collaborating to Refine Activity Estimates for On-Road Mobile Sources/  CARB, SANDAG y APCD colaboran para refinar las estimaciones de actividad para fuentes móviles en carretera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 ¿Preguntas?</vt:lpstr>
    </vt:vector>
  </TitlesOfParts>
  <Company>CARB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Lim, GuoQuan</dc:creator>
  <cp:lastModifiedBy>Vigil, Domingo</cp:lastModifiedBy>
  <cp:revision>3</cp:revision>
  <dcterms:created xsi:type="dcterms:W3CDTF">2020-11-12T21:23:23Z</dcterms:created>
  <dcterms:modified xsi:type="dcterms:W3CDTF">2022-04-20T20:13:36Z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0x01010017EB1D796E23F542986FE04EF8D9F867</vt:lpwstr>
  </property>
  <property fmtid="{D5CDD505-2E9C-101B-9397-08002B2CF9AE}" pid="3" name="Order">
    <vt:r8>2285000</vt:r8>
  </property>
</Properties>
</file>